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82" r:id="rId2"/>
    <p:sldId id="270" r:id="rId3"/>
    <p:sldId id="271" r:id="rId4"/>
    <p:sldId id="272" r:id="rId5"/>
    <p:sldId id="280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97" r:id="rId14"/>
  </p:sldIdLst>
  <p:sldSz cx="9144000" cy="6858000" type="screen4x3"/>
  <p:notesSz cx="6789738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3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lstead, M.I. (Matthew)" initials="HM(" lastIdx="5" clrIdx="0"/>
  <p:cmAuthor id="1" name="Tim Suljada" initials="TS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FDD"/>
    <a:srgbClr val="FDFFBD"/>
    <a:srgbClr val="DAE200"/>
    <a:srgbClr val="468363"/>
    <a:srgbClr val="F4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10" autoAdjust="0"/>
    <p:restoredTop sz="94915" autoAdjust="0"/>
  </p:normalViewPr>
  <p:slideViewPr>
    <p:cSldViewPr>
      <p:cViewPr varScale="1">
        <p:scale>
          <a:sx n="105" d="100"/>
          <a:sy n="105" d="100"/>
        </p:scale>
        <p:origin x="190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40" d="100"/>
          <a:sy n="140" d="100"/>
        </p:scale>
        <p:origin x="-798" y="3594"/>
      </p:cViewPr>
      <p:guideLst>
        <p:guide orient="horz" pos="2880"/>
        <p:guide pos="2160"/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B1DB0-D900-42DF-A4C3-277B4767685F}" type="datetimeFigureOut">
              <a:rPr lang="de-DE" smtClean="0"/>
              <a:pPr/>
              <a:t>21.11.2016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B1C8C-0A39-47EC-8F17-E5CD55855CB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608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F553C-F986-4A8A-A93F-75249E8F13F8}" type="datetimeFigureOut">
              <a:rPr lang="de-DE" smtClean="0"/>
              <a:pPr/>
              <a:t>21.11.2016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F596B-3DEC-4A34-AD55-EDD17DB28F9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91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2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If you want to find out more about the TRANSrisk project there is lots of information on our website.</a:t>
            </a:r>
          </a:p>
          <a:p>
            <a:endParaRPr lang="en-GB"/>
          </a:p>
          <a:p>
            <a:r>
              <a:rPr lang="en-GB"/>
              <a:t>You can also follow us on Facebook, Twitter and LinkedIn, and watch our videos on YouTube.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F596B-3DEC-4A34-AD55-EDD17DB28F9C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55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/>
        </p:nvCxnSpPr>
        <p:spPr>
          <a:xfrm>
            <a:off x="460375" y="201613"/>
            <a:ext cx="8223250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Bildplatzhalter 21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/>
              <a:t>Logo</a:t>
            </a:r>
          </a:p>
          <a:p>
            <a:r>
              <a:rPr lang="de-DE"/>
              <a:t>Institute</a:t>
            </a:r>
            <a:endParaRPr lang="en-GB"/>
          </a:p>
        </p:txBody>
      </p:sp>
      <p:pic>
        <p:nvPicPr>
          <p:cNvPr id="12" name="Picture 2" descr="P:\TRANSRISK\09 Technical\WP8 Dissemination\Logos\final version\transrisk_highres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32"/>
          <a:stretch/>
        </p:blipFill>
        <p:spPr bwMode="auto">
          <a:xfrm>
            <a:off x="6948264" y="260648"/>
            <a:ext cx="1895216" cy="121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449569" y="424971"/>
            <a:ext cx="6269454" cy="726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800" i="1">
                <a:solidFill>
                  <a:schemeClr val="accent4">
                    <a:lumMod val="50000"/>
                  </a:schemeClr>
                </a:solidFill>
                <a:effectLst/>
                <a:latin typeface="Trebuchet MS"/>
                <a:ea typeface="Times New Roman"/>
                <a:cs typeface="Tahoma"/>
              </a:rPr>
              <a:t>Transitions Pathways and Risk Analysis for Climate Change Mitigation and Adaptation Strategies</a:t>
            </a:r>
            <a:endParaRPr lang="el-GR" i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33800"/>
            <a:ext cx="6400800" cy="685800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468363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TRANSrisk Subtitle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48200"/>
            <a:ext cx="5257800" cy="431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Presenters</a:t>
            </a:r>
          </a:p>
        </p:txBody>
      </p:sp>
      <p:cxnSp>
        <p:nvCxnSpPr>
          <p:cNvPr id="20" name="Gerade Verbindung 7"/>
          <p:cNvCxnSpPr/>
          <p:nvPr userDrawn="1"/>
        </p:nvCxnSpPr>
        <p:spPr>
          <a:xfrm>
            <a:off x="460375" y="6165304"/>
            <a:ext cx="8223250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1" name="Picture 20" descr="Figure_Flag of EU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49460" y="6237312"/>
            <a:ext cx="844064" cy="58258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295636" y="2132856"/>
            <a:ext cx="6552728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/>
          <a:lstStyle>
            <a:lvl1pPr algn="ctr">
              <a:defRPr sz="360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dirty="0"/>
              <a:t>TRANSrisk Presentation Title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295066" y="3358877"/>
            <a:ext cx="6553869" cy="14382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lIns="0" tIns="0" rIns="0" bIns="0">
            <a:normAutofit/>
          </a:bodyPr>
          <a:lstStyle>
            <a:lvl1pPr marL="449263" indent="-342900">
              <a:defRPr lang="de-DE" sz="1800" kern="1200" spc="300" baseline="0" dirty="0" smtClean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342900" lvl="0" indent="-342900" algn="l" rtl="0" eaLnBrk="0" fontAlgn="base" hangingPunct="0">
              <a:spcBef>
                <a:spcPct val="0"/>
              </a:spcBef>
              <a:spcAft>
                <a:spcPts val="550"/>
              </a:spcAft>
              <a:buFont typeface="Arial" charset="0"/>
            </a:pPr>
            <a:r>
              <a:rPr lang="de-DE" dirty="0"/>
              <a:t>Name:… Email:…</a:t>
            </a:r>
          </a:p>
        </p:txBody>
      </p:sp>
      <p:cxnSp>
        <p:nvCxnSpPr>
          <p:cNvPr id="11" name="Gerade Verbindung 5"/>
          <p:cNvCxnSpPr/>
          <p:nvPr userDrawn="1"/>
        </p:nvCxnSpPr>
        <p:spPr>
          <a:xfrm>
            <a:off x="460375" y="1437159"/>
            <a:ext cx="8223250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Bildplatzhalter 21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/>
              <a:t>Logo</a:t>
            </a:r>
          </a:p>
          <a:p>
            <a:r>
              <a:rPr lang="de-DE"/>
              <a:t>Institute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47865" y="2060848"/>
            <a:ext cx="2448271" cy="64807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468363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9397" y="332656"/>
            <a:ext cx="6271865" cy="936103"/>
          </a:xfrm>
          <a:prstGeom prst="rect">
            <a:avLst/>
          </a:prstGeom>
        </p:spPr>
        <p:txBody>
          <a:bodyPr/>
          <a:lstStyle>
            <a:lvl1pPr algn="l">
              <a:defRPr sz="2000" cap="small" baseline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dirty="0"/>
              <a:t>TRANSrisk Presentation Title</a:t>
            </a:r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1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/>
              <a:t>Logo</a:t>
            </a:r>
          </a:p>
          <a:p>
            <a:r>
              <a:rPr lang="de-DE"/>
              <a:t>Institute</a:t>
            </a:r>
            <a:endParaRPr lang="en-GB"/>
          </a:p>
        </p:txBody>
      </p:sp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71200" cy="936104"/>
          </a:xfrm>
          <a:prstGeom prst="rect">
            <a:avLst/>
          </a:prstGeom>
        </p:spPr>
        <p:txBody>
          <a:bodyPr/>
          <a:lstStyle>
            <a:lvl1pPr>
              <a:defRPr sz="2400" cap="small" baseline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4591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1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/>
              <a:t>Logo</a:t>
            </a:r>
          </a:p>
          <a:p>
            <a:r>
              <a:rPr lang="de-DE"/>
              <a:t>Institute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1592796"/>
            <a:ext cx="504825" cy="3672408"/>
          </a:xfrm>
          <a:prstGeom prst="flowChartTerminator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vert270"/>
          <a:lstStyle>
            <a:lvl1pPr algn="ctr">
              <a:defRPr sz="1800">
                <a:solidFill>
                  <a:schemeClr val="bg2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64696" cy="936104"/>
          </a:xfrm>
          <a:prstGeom prst="rect">
            <a:avLst/>
          </a:prstGeom>
        </p:spPr>
        <p:txBody>
          <a:bodyPr/>
          <a:lstStyle>
            <a:lvl1pPr>
              <a:defRPr sz="2400" cap="small" baseline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3867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728000"/>
            <a:ext cx="82224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71200" cy="936104"/>
          </a:xfrm>
          <a:prstGeom prst="rect">
            <a:avLst/>
          </a:prstGeom>
        </p:spPr>
        <p:txBody>
          <a:bodyPr/>
          <a:lstStyle>
            <a:lvl1pPr>
              <a:defRPr sz="2400" cap="small" baseline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5" name="Picture 2" descr="C:\Users\timothy.suljada\Dropbox\SEI WORK\A - ADMIN\A - Procedures\SEI logo (JPEG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16" y="6309376"/>
            <a:ext cx="2808003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21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728000"/>
            <a:ext cx="82224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6" name="Bildplatzhalter 21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/>
              <a:t>Logo</a:t>
            </a:r>
          </a:p>
          <a:p>
            <a:r>
              <a:rPr lang="de-DE"/>
              <a:t>Institute</a:t>
            </a:r>
            <a:endParaRPr lang="en-GB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71200" cy="936104"/>
          </a:xfrm>
          <a:prstGeom prst="rect">
            <a:avLst/>
          </a:prstGeom>
        </p:spPr>
        <p:txBody>
          <a:bodyPr/>
          <a:lstStyle>
            <a:lvl1pPr>
              <a:defRPr sz="2400" cap="small" baseline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57200" y="1728000"/>
            <a:ext cx="39240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7A87"/>
              </a:buClr>
              <a:buFont typeface="Wingdings" pitchFamily="2" charset="2"/>
              <a:buNone/>
              <a:defRPr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</a:defRPr>
            </a:lvl1pPr>
            <a:lvl2pPr marL="358775" indent="-358775">
              <a:buClr>
                <a:srgbClr val="007A87"/>
              </a:buClr>
              <a:buSzPct val="120000"/>
              <a:defRPr>
                <a:latin typeface="Frutiger LT Com 45 Light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4" name="Inhaltsplatzhalter 8"/>
          <p:cNvSpPr>
            <a:spLocks noGrp="1"/>
          </p:cNvSpPr>
          <p:nvPr>
            <p:ph sz="quarter" idx="12"/>
          </p:nvPr>
        </p:nvSpPr>
        <p:spPr>
          <a:xfrm>
            <a:off x="4748400" y="1753200"/>
            <a:ext cx="39240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7A87"/>
              </a:buClr>
              <a:buFont typeface="Wingdings" pitchFamily="2" charset="2"/>
              <a:buNone/>
              <a:tabLst>
                <a:tab pos="0" algn="l"/>
              </a:tabLst>
              <a:defRPr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</a:defRPr>
            </a:lvl1pPr>
            <a:lvl2pPr marL="358775" indent="-358775">
              <a:buClr>
                <a:srgbClr val="007A87"/>
              </a:buClr>
              <a:buSzPct val="120000"/>
              <a:defRPr>
                <a:latin typeface="Frutiger LT Com 45 Light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Bildplatzhalter 21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/>
              <a:t>Logo</a:t>
            </a:r>
          </a:p>
          <a:p>
            <a:r>
              <a:rPr lang="de-DE"/>
              <a:t>Institute</a:t>
            </a:r>
            <a:endParaRPr lang="en-GB"/>
          </a:p>
        </p:txBody>
      </p:sp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71200" cy="936104"/>
          </a:xfrm>
          <a:prstGeom prst="rect">
            <a:avLst/>
          </a:prstGeom>
        </p:spPr>
        <p:txBody>
          <a:bodyPr/>
          <a:lstStyle>
            <a:lvl1pPr>
              <a:defRPr sz="2400" cap="small" baseline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728000"/>
            <a:ext cx="8222400" cy="414000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4">
                  <a:lumMod val="50000"/>
                </a:schemeClr>
              </a:buClr>
              <a:buSzPct val="120000"/>
              <a:buFont typeface="Wingdings" pitchFamily="2" charset="2"/>
              <a:buChar char="v"/>
              <a:defRPr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Bildplatzhalter 21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/>
              <a:t>Logo</a:t>
            </a:r>
          </a:p>
          <a:p>
            <a:r>
              <a:rPr lang="de-DE"/>
              <a:t>Institute</a:t>
            </a:r>
            <a:endParaRPr lang="en-GB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71200" cy="936104"/>
          </a:xfrm>
          <a:prstGeom prst="rect">
            <a:avLst/>
          </a:prstGeom>
        </p:spPr>
        <p:txBody>
          <a:bodyPr/>
          <a:lstStyle>
            <a:lvl1pPr>
              <a:defRPr sz="2400" cap="small" baseline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nu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728000"/>
            <a:ext cx="82224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+mj-lt"/>
              <a:buAutoNum type="arabicPeriod"/>
              <a:defRPr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 marL="625475" indent="-263525">
              <a:buClr>
                <a:schemeClr val="accent3"/>
              </a:buClr>
              <a:buFont typeface="+mj-lt"/>
              <a:buAutoNum type="arabicPeriod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98525" indent="-269875">
              <a:buClr>
                <a:schemeClr val="accent3"/>
              </a:buClr>
              <a:buFont typeface="+mj-lt"/>
              <a:buAutoNum type="arabicPeriod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165225" indent="-269875">
              <a:buClr>
                <a:schemeClr val="accent3"/>
              </a:buClr>
              <a:buFont typeface="+mj-lt"/>
              <a:buAutoNum type="arabicPeriod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431925" indent="-266700">
              <a:buClr>
                <a:schemeClr val="accent3"/>
              </a:buClr>
              <a:buFont typeface="+mj-lt"/>
              <a:buAutoNum type="arabicPeriod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Bildplatzhalter 21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/>
              <a:t>Logo</a:t>
            </a:r>
          </a:p>
          <a:p>
            <a:r>
              <a:rPr lang="de-DE"/>
              <a:t>Institute</a:t>
            </a:r>
            <a:endParaRPr lang="en-GB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71200" cy="936104"/>
          </a:xfrm>
          <a:prstGeom prst="rect">
            <a:avLst/>
          </a:prstGeom>
        </p:spPr>
        <p:txBody>
          <a:bodyPr/>
          <a:lstStyle>
            <a:lvl1pPr>
              <a:defRPr sz="2400" cap="small" baseline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Pictur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457200" y="1728000"/>
            <a:ext cx="1980000" cy="19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/>
          </p:nvPr>
        </p:nvSpPr>
        <p:spPr>
          <a:xfrm>
            <a:off x="457200" y="3888000"/>
            <a:ext cx="1980000" cy="19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2592000" y="1728000"/>
            <a:ext cx="60804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 marL="358775" indent="-358775"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Bildplatzhalter 21"/>
          <p:cNvSpPr>
            <a:spLocks noGrp="1"/>
          </p:cNvSpPr>
          <p:nvPr>
            <p:ph type="pic" sz="quarter" idx="14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/>
              <a:t>Logo</a:t>
            </a:r>
          </a:p>
          <a:p>
            <a:r>
              <a:rPr lang="de-DE"/>
              <a:t>Institute</a:t>
            </a:r>
            <a:endParaRPr lang="en-GB"/>
          </a:p>
        </p:txBody>
      </p:sp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71200" cy="936104"/>
          </a:xfrm>
          <a:prstGeom prst="rect">
            <a:avLst/>
          </a:prstGeom>
        </p:spPr>
        <p:txBody>
          <a:bodyPr/>
          <a:lstStyle>
            <a:lvl1pPr>
              <a:defRPr sz="2400" cap="small" baseline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pictur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706800" y="1728000"/>
            <a:ext cx="1980000" cy="19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/>
          </p:nvPr>
        </p:nvSpPr>
        <p:spPr>
          <a:xfrm>
            <a:off x="6706800" y="3888000"/>
            <a:ext cx="1980000" cy="19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60800" y="1728000"/>
            <a:ext cx="60804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 marL="358775" indent="-358775"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Bildplatzhalter 21"/>
          <p:cNvSpPr>
            <a:spLocks noGrp="1"/>
          </p:cNvSpPr>
          <p:nvPr>
            <p:ph type="pic" sz="quarter" idx="14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/>
              <a:t>Logo</a:t>
            </a:r>
          </a:p>
          <a:p>
            <a:r>
              <a:rPr lang="de-DE"/>
              <a:t>Institute</a:t>
            </a:r>
            <a:endParaRPr lang="en-GB"/>
          </a:p>
        </p:txBody>
      </p:sp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71200" cy="936104"/>
          </a:xfrm>
          <a:prstGeom prst="rect">
            <a:avLst/>
          </a:prstGeom>
        </p:spPr>
        <p:txBody>
          <a:bodyPr/>
          <a:lstStyle>
            <a:lvl1pPr>
              <a:defRPr sz="2400" cap="small" baseline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60800" y="1728000"/>
            <a:ext cx="8226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5" name="Bildplatzhalter 21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/>
              <a:t>Logo</a:t>
            </a:r>
          </a:p>
          <a:p>
            <a:r>
              <a:rPr lang="de-DE"/>
              <a:t>Institute</a:t>
            </a:r>
            <a:endParaRPr lang="en-GB"/>
          </a:p>
        </p:txBody>
      </p:sp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71200" cy="936104"/>
          </a:xfrm>
          <a:prstGeom prst="rect">
            <a:avLst/>
          </a:prstGeom>
        </p:spPr>
        <p:txBody>
          <a:bodyPr/>
          <a:lstStyle>
            <a:lvl1pPr>
              <a:defRPr sz="2400" cap="small" baseline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7" descr="flussdiagramm-1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" y="1728788"/>
            <a:ext cx="822325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608400" y="1836000"/>
            <a:ext cx="18000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732000" y="1836000"/>
            <a:ext cx="18000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3618000" y="1836000"/>
            <a:ext cx="18000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baseline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1" name="Bildplatzhalter 21"/>
          <p:cNvSpPr>
            <a:spLocks noGrp="1"/>
          </p:cNvSpPr>
          <p:nvPr>
            <p:ph type="pic" sz="quarter" idx="15" hasCustomPrompt="1"/>
          </p:nvPr>
        </p:nvSpPr>
        <p:spPr>
          <a:xfrm>
            <a:off x="467544" y="6237858"/>
            <a:ext cx="1273944" cy="503510"/>
          </a:xfrm>
          <a:prstGeom prst="rect">
            <a:avLst/>
          </a:prstGeom>
        </p:spPr>
        <p:txBody>
          <a:bodyPr/>
          <a:lstStyle>
            <a:lvl1pPr>
              <a:defRPr>
                <a:latin typeface="tret"/>
              </a:defRPr>
            </a:lvl1pPr>
          </a:lstStyle>
          <a:p>
            <a:r>
              <a:rPr lang="de-DE"/>
              <a:t>Logo</a:t>
            </a:r>
          </a:p>
          <a:p>
            <a:r>
              <a:rPr lang="de-DE"/>
              <a:t>Institute</a:t>
            </a:r>
            <a:endParaRPr lang="en-GB"/>
          </a:p>
        </p:txBody>
      </p:sp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71200" cy="936104"/>
          </a:xfrm>
          <a:prstGeom prst="rect">
            <a:avLst/>
          </a:prstGeom>
        </p:spPr>
        <p:txBody>
          <a:bodyPr/>
          <a:lstStyle>
            <a:lvl1pPr>
              <a:defRPr sz="2400" cap="small" baseline="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460375" y="201613"/>
            <a:ext cx="8223250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Gerade Verbindung 7"/>
          <p:cNvCxnSpPr/>
          <p:nvPr userDrawn="1"/>
        </p:nvCxnSpPr>
        <p:spPr>
          <a:xfrm>
            <a:off x="460375" y="6165304"/>
            <a:ext cx="8223250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 userDrawn="1"/>
        </p:nvSpPr>
        <p:spPr bwMode="auto">
          <a:xfrm rot="10800000" flipV="1">
            <a:off x="454327" y="335484"/>
            <a:ext cx="6264696" cy="9361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triangle" w="med" len="med"/>
          </a:ln>
          <a:effectLst>
            <a:softEdge rad="3175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kumimoji="1" lang="en-US" sz="3200" b="1">
              <a:solidFill>
                <a:schemeClr val="bg1">
                  <a:lumMod val="9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Titel 4"/>
          <p:cNvSpPr txBox="1">
            <a:spLocks/>
          </p:cNvSpPr>
          <p:nvPr userDrawn="1"/>
        </p:nvSpPr>
        <p:spPr>
          <a:xfrm>
            <a:off x="460375" y="357188"/>
            <a:ext cx="6271200" cy="914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30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11" descr="Figure_Flag of EU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849460" y="6237312"/>
            <a:ext cx="844064" cy="582588"/>
          </a:xfrm>
          <a:prstGeom prst="rect">
            <a:avLst/>
          </a:prstGeom>
        </p:spPr>
      </p:pic>
      <p:pic>
        <p:nvPicPr>
          <p:cNvPr id="2" name="Picture 2" descr="P:\TRANSRISK\09 Technical\WP8 Dissemination\Logos\final version\transrisk_highres.jp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32"/>
          <a:stretch/>
        </p:blipFill>
        <p:spPr bwMode="auto">
          <a:xfrm>
            <a:off x="6948264" y="260648"/>
            <a:ext cx="1895216" cy="121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6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 spc="3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rutiger LT Com 45 Ligh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rutiger LT Com 45 Ligh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rutiger LT Com 45 Ligh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rutiger LT Com 45 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rutiger LT Com 45 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rutiger LT Com 45 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rutiger LT Com 45 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Frutiger LT Com 45 Light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550"/>
        </a:spcAft>
        <a:buFont typeface="Arial" charset="0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1pPr>
      <a:lvl2pPr marL="628650" indent="-266700" algn="l" rtl="0" eaLnBrk="0" fontAlgn="base" hangingPunct="0">
        <a:spcBef>
          <a:spcPct val="0"/>
        </a:spcBef>
        <a:spcAft>
          <a:spcPts val="550"/>
        </a:spcAft>
        <a:buClr>
          <a:srgbClr val="007A87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2pPr>
      <a:lvl3pPr marL="895350" indent="-266700" algn="l" rtl="0" eaLnBrk="0" fontAlgn="base" hangingPunct="0">
        <a:spcBef>
          <a:spcPct val="0"/>
        </a:spcBef>
        <a:spcAft>
          <a:spcPts val="550"/>
        </a:spcAft>
        <a:buClr>
          <a:srgbClr val="A8AFAF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3pPr>
      <a:lvl4pPr marL="1162050" indent="-266700" algn="l" rtl="0" eaLnBrk="0" fontAlgn="base" hangingPunct="0">
        <a:spcBef>
          <a:spcPct val="0"/>
        </a:spcBef>
        <a:spcAft>
          <a:spcPts val="550"/>
        </a:spcAft>
        <a:buClr>
          <a:srgbClr val="A8AFAF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4pPr>
      <a:lvl5pPr marL="1438275" indent="-276225" algn="l" rtl="0" eaLnBrk="0" fontAlgn="base" hangingPunct="0">
        <a:spcBef>
          <a:spcPct val="0"/>
        </a:spcBef>
        <a:spcAft>
          <a:spcPts val="550"/>
        </a:spcAft>
        <a:buClr>
          <a:srgbClr val="A8AFAF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dn.jin.ngo/images/jin/publications/JIQ_Special_COP22_TRANSrisk_livestock_pathways.pdf" TargetMode="External"/><Relationship Id="rId2" Type="http://schemas.openxmlformats.org/officeDocument/2006/relationships/hyperlink" Target="http://jin.ngo/8-events/162-transrisk-cop2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groups/8441840" TargetMode="External"/><Relationship Id="rId13" Type="http://schemas.openxmlformats.org/officeDocument/2006/relationships/image" Target="../media/image20.png"/><Relationship Id="rId3" Type="http://schemas.openxmlformats.org/officeDocument/2006/relationships/hyperlink" Target="http://www.transrisk-project.eu/" TargetMode="External"/><Relationship Id="rId7" Type="http://schemas.openxmlformats.org/officeDocument/2006/relationships/hyperlink" Target="https://twitter.com/TRANSrisk_EU" TargetMode="Externa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facebook.com/transriskEU" TargetMode="External"/><Relationship Id="rId11" Type="http://schemas.openxmlformats.org/officeDocument/2006/relationships/image" Target="../media/image18.png"/><Relationship Id="rId5" Type="http://schemas.openxmlformats.org/officeDocument/2006/relationships/hyperlink" Target="mailto:contact@transrisk-project.eu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mailto:info@transrisk-project.eu" TargetMode="External"/><Relationship Id="rId9" Type="http://schemas.openxmlformats.org/officeDocument/2006/relationships/hyperlink" Target="https://www.youtube.com/channel/UCu-KO9FsCMaEJEx599-K1bQ" TargetMode="External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539552" y="1628800"/>
            <a:ext cx="8064896" cy="4464496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66B564"/>
                </a:solidFill>
                <a:latin typeface="Tahoma" panose="020B0604030504040204" pitchFamily="34" charset="0"/>
              </a:rPr>
              <a:t>‘Assessing mitigation pathway risk and uncertainty: case studies in the Netherlands, Kenya and Chile’</a:t>
            </a:r>
            <a:endParaRPr lang="en-US" sz="2400" dirty="0">
              <a:latin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900" dirty="0">
                <a:latin typeface="Tahoma" panose="020B0604030504040204" pitchFamily="34" charset="0"/>
              </a:rPr>
              <a:t>Friday 18th November, 12.30 to 14.00</a:t>
            </a:r>
          </a:p>
          <a:p>
            <a:pPr algn="ctr">
              <a:lnSpc>
                <a:spcPct val="150000"/>
              </a:lnSpc>
            </a:pPr>
            <a:r>
              <a:rPr lang="en-US" sz="1900" dirty="0">
                <a:latin typeface="Tahoma" panose="020B0604030504040204" pitchFamily="34" charset="0"/>
              </a:rPr>
              <a:t>European Union Pavilion, Area D, Blue Zone </a:t>
            </a:r>
          </a:p>
          <a:p>
            <a:pPr algn="ctr"/>
            <a:endParaRPr lang="en-US" sz="1800" dirty="0">
              <a:latin typeface="Tahoma" panose="020B0604030504040204" pitchFamily="34" charset="0"/>
            </a:endParaRPr>
          </a:p>
          <a:p>
            <a:pPr algn="ctr"/>
            <a:r>
              <a:rPr lang="en-GB" sz="1400" dirty="0">
                <a:latin typeface="Tahoma" panose="020B0604030504040204" pitchFamily="34" charset="0"/>
              </a:rPr>
              <a:t>In this workshop we will be presenting the </a:t>
            </a:r>
            <a:r>
              <a:rPr lang="en-GB" sz="1400" b="1" dirty="0" err="1">
                <a:solidFill>
                  <a:srgbClr val="66B564"/>
                </a:solidFill>
                <a:latin typeface="Tahoma" panose="020B0604030504040204" pitchFamily="34" charset="0"/>
              </a:rPr>
              <a:t>TRANSrisk</a:t>
            </a:r>
            <a:r>
              <a:rPr lang="en-GB" sz="1400" b="1" dirty="0">
                <a:solidFill>
                  <a:srgbClr val="66B564"/>
                </a:solidFill>
                <a:latin typeface="Tahoma" panose="020B0604030504040204" pitchFamily="34" charset="0"/>
              </a:rPr>
              <a:t> approach </a:t>
            </a:r>
            <a:r>
              <a:rPr lang="en-GB" sz="1400" dirty="0">
                <a:latin typeface="Tahoma" panose="020B0604030504040204" pitchFamily="34" charset="0"/>
              </a:rPr>
              <a:t>to developing </a:t>
            </a:r>
            <a:r>
              <a:rPr lang="en-GB" sz="1400" b="1" dirty="0">
                <a:solidFill>
                  <a:srgbClr val="66B564"/>
                </a:solidFill>
                <a:latin typeface="Tahoma" panose="020B0604030504040204" pitchFamily="34" charset="0"/>
              </a:rPr>
              <a:t>low emission transition pathways</a:t>
            </a:r>
            <a:r>
              <a:rPr lang="en-GB" sz="1400" dirty="0">
                <a:latin typeface="Tahoma" panose="020B0604030504040204" pitchFamily="34" charset="0"/>
              </a:rPr>
              <a:t>, and practical application of this work to a ‘post-Paris’ world. Three case studies will be presented, with the audience invited to participate and give feedback:</a:t>
            </a:r>
          </a:p>
          <a:p>
            <a:pPr algn="ctr"/>
            <a:endParaRPr lang="en-GB" sz="1400" dirty="0">
              <a:latin typeface="Tahoma" panose="020B0604030504040204" pitchFamily="34" charset="0"/>
            </a:endParaRPr>
          </a:p>
          <a:p>
            <a:pPr marL="1447800" lvl="3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66B564"/>
                </a:solidFill>
              </a:rPr>
              <a:t>Netherlands:</a:t>
            </a:r>
            <a:r>
              <a:rPr lang="en-GB" sz="1400" dirty="0">
                <a:latin typeface="Tahoma" panose="020B0604030504040204" pitchFamily="34" charset="0"/>
              </a:rPr>
              <a:t> Transition pathways in the </a:t>
            </a:r>
            <a:r>
              <a:rPr lang="en-GB" sz="1400" b="1" dirty="0">
                <a:solidFill>
                  <a:srgbClr val="66B564"/>
                </a:solidFill>
              </a:rPr>
              <a:t>livestock sector</a:t>
            </a:r>
          </a:p>
          <a:p>
            <a:pPr marL="1447800" lvl="3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66B564"/>
                </a:solidFill>
              </a:rPr>
              <a:t>Chile: </a:t>
            </a:r>
            <a:r>
              <a:rPr lang="en-GB" sz="1400" dirty="0">
                <a:latin typeface="Tahoma" panose="020B0604030504040204" pitchFamily="34" charset="0"/>
              </a:rPr>
              <a:t>Emissions and </a:t>
            </a:r>
            <a:r>
              <a:rPr lang="en-GB" sz="1400" b="1" dirty="0">
                <a:solidFill>
                  <a:srgbClr val="66B564"/>
                </a:solidFill>
              </a:rPr>
              <a:t>air pollution reduction in Santiago de Chile</a:t>
            </a:r>
            <a:endParaRPr lang="en-GB" sz="1400" dirty="0">
              <a:latin typeface="Tahoma" panose="020B0604030504040204" pitchFamily="34" charset="0"/>
            </a:endParaRPr>
          </a:p>
          <a:p>
            <a:pPr marL="1447800" lvl="3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66B564"/>
                </a:solidFill>
              </a:rPr>
              <a:t>Kenya: </a:t>
            </a:r>
            <a:r>
              <a:rPr lang="en-GB" sz="1400" dirty="0"/>
              <a:t>the role of </a:t>
            </a:r>
            <a:r>
              <a:rPr lang="en-GB" sz="1400" b="1" dirty="0">
                <a:solidFill>
                  <a:srgbClr val="66B564"/>
                </a:solidFill>
              </a:rPr>
              <a:t>renewable energy </a:t>
            </a:r>
            <a:r>
              <a:rPr lang="en-GB" sz="1400" dirty="0"/>
              <a:t>in transition pathways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96536" y="3324408"/>
            <a:ext cx="8527864" cy="2587376"/>
            <a:chOff x="467544" y="3429000"/>
            <a:chExt cx="8208912" cy="2520280"/>
          </a:xfrm>
        </p:grpSpPr>
        <p:sp>
          <p:nvSpPr>
            <p:cNvPr id="9" name="Rectangle 8"/>
            <p:cNvSpPr/>
            <p:nvPr/>
          </p:nvSpPr>
          <p:spPr>
            <a:xfrm>
              <a:off x="467544" y="3429000"/>
              <a:ext cx="8208912" cy="2520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GB" sz="14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Scan here for </a:t>
              </a:r>
              <a:r>
                <a:rPr lang="en-GB" sz="1400" b="1">
                  <a:solidFill>
                    <a:srgbClr val="66B564"/>
                  </a:solidFill>
                  <a:latin typeface="Tahoma" panose="020B0604030504040204" pitchFamily="34" charset="0"/>
                  <a:ea typeface="Tahoma" pitchFamily="34" charset="0"/>
                  <a:cs typeface="Tahoma" pitchFamily="34" charset="0"/>
                </a:rPr>
                <a:t>workshop details</a:t>
              </a:r>
              <a:r>
                <a:rPr lang="en-GB" sz="14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		          Scan here for a </a:t>
              </a:r>
              <a:r>
                <a:rPr lang="en-GB" sz="1400" b="1" dirty="0" err="1">
                  <a:solidFill>
                    <a:srgbClr val="66B564"/>
                  </a:solidFill>
                  <a:latin typeface="Tahoma" panose="020B0604030504040204" pitchFamily="34" charset="0"/>
                  <a:ea typeface="Tahoma" pitchFamily="34" charset="0"/>
                  <a:cs typeface="Tahoma" pitchFamily="34" charset="0"/>
                </a:rPr>
                <a:t>TRANSrisk</a:t>
              </a:r>
              <a:r>
                <a:rPr lang="en-GB" sz="1400" b="1" dirty="0">
                  <a:solidFill>
                    <a:srgbClr val="66B564"/>
                  </a:solidFill>
                  <a:latin typeface="Tahoma" panose="020B0604030504040204" pitchFamily="34" charset="0"/>
                  <a:ea typeface="Tahoma" pitchFamily="34" charset="0"/>
                  <a:cs typeface="Tahoma" pitchFamily="34" charset="0"/>
                </a:rPr>
                <a:t> update</a:t>
              </a:r>
            </a:p>
            <a:p>
              <a:endParaRPr lang="en-GB" sz="1400" b="1" dirty="0">
                <a:solidFill>
                  <a:srgbClr val="66B564"/>
                </a:solidFill>
                <a:latin typeface="Tahoma" panose="020B0604030504040204" pitchFamily="34" charset="0"/>
                <a:ea typeface="Tahoma" pitchFamily="34" charset="0"/>
                <a:cs typeface="Tahoma" pitchFamily="34" charset="0"/>
              </a:endParaRPr>
            </a:p>
            <a:p>
              <a:endParaRPr lang="en-GB" sz="1400" b="1" dirty="0">
                <a:solidFill>
                  <a:srgbClr val="66B564"/>
                </a:solidFill>
                <a:latin typeface="Tahoma" panose="020B0604030504040204" pitchFamily="34" charset="0"/>
                <a:ea typeface="Tahoma" pitchFamily="34" charset="0"/>
                <a:cs typeface="Tahoma" pitchFamily="34" charset="0"/>
              </a:endParaRPr>
            </a:p>
            <a:p>
              <a:endParaRPr lang="en-GB" sz="1400" b="1" dirty="0">
                <a:solidFill>
                  <a:srgbClr val="66B564"/>
                </a:solidFill>
                <a:latin typeface="Tahoma" panose="020B0604030504040204" pitchFamily="34" charset="0"/>
                <a:ea typeface="Tahoma" pitchFamily="34" charset="0"/>
                <a:cs typeface="Tahoma" pitchFamily="34" charset="0"/>
              </a:endParaRPr>
            </a:p>
            <a:p>
              <a:endParaRPr lang="en-GB" sz="1400" b="1" dirty="0">
                <a:solidFill>
                  <a:srgbClr val="66B564"/>
                </a:solidFill>
                <a:latin typeface="Tahoma" panose="020B0604030504040204" pitchFamily="34" charset="0"/>
                <a:ea typeface="Tahoma" pitchFamily="34" charset="0"/>
                <a:cs typeface="Tahoma" pitchFamily="34" charset="0"/>
              </a:endParaRPr>
            </a:p>
            <a:p>
              <a:endParaRPr lang="en-GB" sz="1400" b="1" dirty="0">
                <a:solidFill>
                  <a:srgbClr val="66B564"/>
                </a:solidFill>
                <a:latin typeface="Tahoma" panose="020B0604030504040204" pitchFamily="34" charset="0"/>
                <a:ea typeface="Tahoma" pitchFamily="34" charset="0"/>
                <a:cs typeface="Tahoma" pitchFamily="34" charset="0"/>
              </a:endParaRPr>
            </a:p>
            <a:p>
              <a:endParaRPr lang="en-GB" sz="1400" b="1" dirty="0">
                <a:solidFill>
                  <a:srgbClr val="66B564"/>
                </a:solidFill>
                <a:latin typeface="Tahoma" panose="020B0604030504040204" pitchFamily="34" charset="0"/>
                <a:ea typeface="Tahoma" pitchFamily="34" charset="0"/>
                <a:cs typeface="Tahoma" pitchFamily="34" charset="0"/>
              </a:endParaRPr>
            </a:p>
            <a:p>
              <a:endParaRPr lang="en-GB" sz="1400" b="1" dirty="0">
                <a:solidFill>
                  <a:srgbClr val="66B564"/>
                </a:solidFill>
                <a:latin typeface="Tahoma" panose="020B0604030504040204" pitchFamily="34" charset="0"/>
                <a:ea typeface="Tahoma" pitchFamily="34" charset="0"/>
                <a:cs typeface="Tahoma" pitchFamily="34" charset="0"/>
              </a:endParaRPr>
            </a:p>
            <a:p>
              <a:endParaRPr lang="en-GB" sz="1400" b="1" dirty="0">
                <a:solidFill>
                  <a:srgbClr val="66B564"/>
                </a:solidFill>
                <a:latin typeface="Tahoma" panose="020B0604030504040204" pitchFamily="34" charset="0"/>
                <a:ea typeface="Tahoma" pitchFamily="34" charset="0"/>
                <a:cs typeface="Tahoma" pitchFamily="34" charset="0"/>
              </a:endParaRPr>
            </a:p>
            <a:p>
              <a:endParaRPr lang="en-GB" sz="1400" b="1" dirty="0">
                <a:solidFill>
                  <a:srgbClr val="66B564"/>
                </a:solidFill>
                <a:latin typeface="Tahoma" panose="020B0604030504040204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n-GB" sz="1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Or visit </a:t>
              </a:r>
              <a:r>
                <a:rPr lang="en-GB" sz="1400" b="1" dirty="0" err="1">
                  <a:solidFill>
                    <a:srgbClr val="66B564"/>
                  </a:solidFill>
                  <a:latin typeface="Tahoma" panose="020B0604030504040204" pitchFamily="34" charset="0"/>
                  <a:ea typeface="Tahoma" pitchFamily="34" charset="0"/>
                  <a:cs typeface="Tahoma" pitchFamily="34" charset="0"/>
                </a:rPr>
                <a:t>transrisk-project.eu</a:t>
              </a:r>
              <a:endParaRPr lang="en-GB" sz="1400" b="1" dirty="0">
                <a:solidFill>
                  <a:srgbClr val="66B564"/>
                </a:solidFill>
                <a:latin typeface="Tahoma" panose="020B0604030504040204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82" y="3717032"/>
              <a:ext cx="1850718" cy="185071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674" y="3717032"/>
              <a:ext cx="1850718" cy="1850718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GB" sz="2800">
                <a:solidFill>
                  <a:schemeClr val="tx1"/>
                </a:solidFill>
              </a:rPr>
              <a:t>TRANSrisk Side Event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496" y="6232400"/>
            <a:ext cx="3157728" cy="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endParaRPr lang="en-US" sz="1600" dirty="0" err="1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136" y="665683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endParaRPr lang="en-US" sz="1600" dirty="0" err="1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256" y="642518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endParaRPr lang="en-US" sz="1600" dirty="0" err="1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648" y="642518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endParaRPr lang="en-US" sz="1600" dirty="0" err="1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1824" y="675436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endParaRPr lang="en-US" sz="1600" dirty="0" err="1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9104" y="666902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endParaRPr lang="en-US" sz="1600" dirty="0" err="1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75904" y="654710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endParaRPr lang="en-US" sz="1600" dirty="0" err="1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17408" y="649833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endParaRPr lang="en-US" sz="1600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541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5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0"/>
                            </p:stCondLst>
                            <p:childTnLst>
                              <p:par>
                                <p:cTn id="3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400"/>
              <a:t>Role of modelling: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/>
              <a:t>Assess effect of pathway at national scale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/>
              <a:t>Quantify (yet) (un)known side-effects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/>
              <a:t>Reducing risks &amp; uncertainties for stakeholders</a:t>
            </a:r>
          </a:p>
          <a:p>
            <a:pPr marL="342900" indent="-342900">
              <a:buFont typeface="+mj-lt"/>
              <a:buAutoNum type="arabicPeriod"/>
            </a:pPr>
            <a:endParaRPr lang="en-US" sz="2000"/>
          </a:p>
          <a:p>
            <a:r>
              <a:rPr lang="en-US" sz="2000"/>
              <a:t>Modelling in this case study:</a:t>
            </a:r>
          </a:p>
          <a:p>
            <a:pPr marL="342900" indent="-342900">
              <a:buFontTx/>
              <a:buChar char="-"/>
            </a:pPr>
            <a:r>
              <a:rPr lang="en-US" sz="2000"/>
              <a:t>Macro-econometric Energy-Environment- Economy model - E3ME </a:t>
            </a:r>
          </a:p>
          <a:p>
            <a:pPr marL="342900" indent="-342900">
              <a:buFontTx/>
              <a:buChar char="-"/>
            </a:pPr>
            <a:r>
              <a:rPr lang="en-US" sz="2000"/>
              <a:t>Modelling scenarios and comparing them with a selected reference</a:t>
            </a:r>
          </a:p>
          <a:p>
            <a:pPr marL="342900" indent="-342900">
              <a:buFontTx/>
              <a:buChar char="-"/>
            </a:pPr>
            <a:r>
              <a:rPr lang="en-US" sz="2000"/>
              <a:t>Scenarios are what-if stories and developed with stakeholders</a:t>
            </a:r>
          </a:p>
          <a:p>
            <a:pPr marL="342900" indent="-342900">
              <a:buFontTx/>
              <a:buChar char="-"/>
            </a:pPr>
            <a:r>
              <a:rPr lang="en-US" sz="2000"/>
              <a:t>Outputs to inform policy and industry stakeholders</a:t>
            </a:r>
          </a:p>
          <a:p>
            <a:pPr marL="342900" indent="-342900">
              <a:buFontTx/>
              <a:buChar char="-"/>
            </a:pPr>
            <a:endParaRPr lang="en-US" sz="2000"/>
          </a:p>
          <a:p>
            <a:endParaRPr lang="en-US"/>
          </a:p>
          <a:p>
            <a:r>
              <a:rPr lang="en-US"/>
              <a:t>  </a:t>
            </a:r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7" b="17497"/>
          <a:stretch>
            <a:fillRect/>
          </a:stretch>
        </p:blipFill>
        <p:spPr/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Modelling Livestock Pathways</a:t>
            </a:r>
            <a:br>
              <a:rPr lang="en-US" sz="3200"/>
            </a:b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435461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1"/>
          </p:nvPr>
        </p:nvSpPr>
        <p:spPr>
          <a:xfrm>
            <a:off x="460800" y="1412776"/>
            <a:ext cx="8222400" cy="4140000"/>
          </a:xfrm>
        </p:spPr>
        <p:txBody>
          <a:bodyPr/>
          <a:lstStyle/>
          <a:p>
            <a:r>
              <a:rPr lang="en-US" sz="2000"/>
              <a:t>Is it ok if we: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/>
              <a:t>Swap GHG emission reduction for lower GDP (growth)?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/>
              <a:t>Improve animal welfare but reduce local air quality?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/>
              <a:t>Jeopardize food security to meet national environmental goals?</a:t>
            </a:r>
          </a:p>
          <a:p>
            <a:pPr marL="342900" indent="-342900">
              <a:buFont typeface="+mj-lt"/>
              <a:buAutoNum type="arabicPeriod"/>
            </a:pPr>
            <a:endParaRPr lang="en-US" sz="2000"/>
          </a:p>
          <a:p>
            <a:r>
              <a:rPr lang="en-US" sz="2000"/>
              <a:t>Which side-effects did we miss?</a:t>
            </a:r>
          </a:p>
          <a:p>
            <a:endParaRPr lang="en-US" sz="2000"/>
          </a:p>
          <a:p>
            <a:r>
              <a:rPr lang="en-US" sz="2000"/>
              <a:t>Other effects to consider for livestock sector in 1) emerging economies and 2) LDCs?</a:t>
            </a:r>
            <a:r>
              <a:rPr lang="en-US"/>
              <a:t>  </a:t>
            </a:r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7" b="17497"/>
          <a:stretch>
            <a:fillRect/>
          </a:stretch>
        </p:blipFill>
        <p:spPr/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to audience?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99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1"/>
          </p:nvPr>
        </p:nvSpPr>
        <p:spPr>
          <a:xfrm>
            <a:off x="460800" y="1412776"/>
            <a:ext cx="8222400" cy="4140000"/>
          </a:xfrm>
        </p:spPr>
        <p:txBody>
          <a:bodyPr/>
          <a:lstStyle/>
          <a:p>
            <a:endParaRPr lang="en-US" sz="2000"/>
          </a:p>
          <a:p>
            <a:endParaRPr lang="en-US" sz="2000"/>
          </a:p>
          <a:p>
            <a:r>
              <a:rPr lang="en-US" sz="2000"/>
              <a:t>Handout with more background information on this case study is available on:</a:t>
            </a:r>
          </a:p>
          <a:p>
            <a:endParaRPr lang="en-US" sz="2000"/>
          </a:p>
          <a:p>
            <a:r>
              <a:rPr lang="en-US" sz="2000">
                <a:hlinkClick r:id="rId2"/>
              </a:rPr>
              <a:t>http://jin.ngo/8-events/162-transrisk-cop22</a:t>
            </a:r>
            <a:endParaRPr lang="en-US" sz="2000"/>
          </a:p>
          <a:p>
            <a:endParaRPr lang="en-US" sz="2000"/>
          </a:p>
          <a:p>
            <a:r>
              <a:rPr lang="en-US" sz="2000">
                <a:hlinkClick r:id="rId3"/>
              </a:rPr>
              <a:t>http://cdn.jin.ngo/images/jin/publications/JIQ_Special_COP22_TRANSrisk_livestock_pathways.pdf</a:t>
            </a:r>
            <a:endParaRPr lang="en-US" sz="2000"/>
          </a:p>
          <a:p>
            <a:endParaRPr lang="en-US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7" b="17497"/>
          <a:stretch>
            <a:fillRect/>
          </a:stretch>
        </p:blipFill>
        <p:spPr/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your attention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50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50305" y="1484784"/>
            <a:ext cx="4688033" cy="4905400"/>
          </a:xfrm>
        </p:spPr>
        <p:txBody>
          <a:bodyPr/>
          <a:lstStyle/>
          <a:p>
            <a:r>
              <a:rPr lang="en-US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 our Website:</a:t>
            </a:r>
          </a:p>
          <a:p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www.transrisk-project.eu</a:t>
            </a:r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e-mail:</a:t>
            </a:r>
          </a:p>
          <a:p>
            <a:r>
              <a:rPr lang="en-GB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info@transrisk-project.eu</a:t>
            </a:r>
            <a:r>
              <a:rPr lang="en-GB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contact@transrisk-project.eu</a:t>
            </a:r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us on Facebook: </a:t>
            </a: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transriskEU</a:t>
            </a: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 us on Twitter: </a:t>
            </a: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@TRANSrisk_EU</a:t>
            </a: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us in LinkedIn: </a:t>
            </a: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TRANSrisk_EU </a:t>
            </a:r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 us on YouTube: </a:t>
            </a: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/>
              </a:rPr>
              <a:t>TRANSrisk  </a:t>
            </a:r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How to Contact us (1/2)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429646" y="5429199"/>
            <a:ext cx="2487907" cy="396000"/>
            <a:chOff x="5221464" y="5445224"/>
            <a:chExt cx="2487907" cy="396000"/>
          </a:xfrm>
        </p:grpSpPr>
        <p:grpSp>
          <p:nvGrpSpPr>
            <p:cNvPr id="3" name="Group 2"/>
            <p:cNvGrpSpPr/>
            <p:nvPr/>
          </p:nvGrpSpPr>
          <p:grpSpPr>
            <a:xfrm>
              <a:off x="5700589" y="5445224"/>
              <a:ext cx="1369011" cy="396000"/>
              <a:chOff x="5940152" y="5445224"/>
              <a:chExt cx="1369011" cy="396000"/>
            </a:xfrm>
          </p:grpSpPr>
          <p:pic>
            <p:nvPicPr>
              <p:cNvPr id="2050" name="Picture 2" descr="http://www.freelargeimages.com/wp-content/uploads/2015/05/Facebook_Vector_Logo_Hd_01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152" y="5445224"/>
                <a:ext cx="88988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http://www.predu.net/news/101392046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13163" y="5445224"/>
                <a:ext cx="396000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221464" y="5445224"/>
              <a:ext cx="396000" cy="396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3"/>
            <a:srcRect l="11646" t="22487" r="11074" b="23754"/>
            <a:stretch/>
          </p:blipFill>
          <p:spPr>
            <a:xfrm>
              <a:off x="7152725" y="5453992"/>
              <a:ext cx="556646" cy="387232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68537" y="1571687"/>
            <a:ext cx="3610126" cy="3554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392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914400"/>
          </a:xfrm>
        </p:spPr>
        <p:txBody>
          <a:bodyPr anchor="ctr"/>
          <a:lstStyle/>
          <a:p>
            <a:pPr algn="ctr"/>
            <a:r>
              <a:rPr lang="en-US"/>
              <a:t>‘Assessing mitigation pathway risk and uncertainty: case studies in the Netherlands, Kenya and Chile’</a:t>
            </a:r>
          </a:p>
          <a:p>
            <a:pPr algn="ctr"/>
            <a:r>
              <a:rPr lang="en-US"/>
              <a:t>18th November 2016 @ COP22, Marrakech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55576" y="4293096"/>
            <a:ext cx="5257800" cy="431800"/>
          </a:xfrm>
        </p:spPr>
        <p:txBody>
          <a:bodyPr anchor="ctr"/>
          <a:lstStyle/>
          <a:p>
            <a:r>
              <a:rPr lang="en-GB"/>
              <a:t>Eise Spijker</a:t>
            </a:r>
          </a:p>
          <a:p>
            <a:r>
              <a:rPr lang="en-GB"/>
              <a:t>JIN Climate &amp; Sustainability</a:t>
            </a:r>
          </a:p>
          <a:p>
            <a:r>
              <a:rPr lang="en-GB" i="1"/>
              <a:t>www.jin.ngo</a:t>
            </a:r>
            <a:r>
              <a:rPr lang="en-GB"/>
              <a:t> 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115616" y="1556792"/>
            <a:ext cx="6912768" cy="1152128"/>
          </a:xfrm>
        </p:spPr>
        <p:txBody>
          <a:bodyPr anchor="ctr"/>
          <a:lstStyle/>
          <a:p>
            <a:r>
              <a:rPr lang="en-GB"/>
              <a:t>Low Carbon Transition Pathways </a:t>
            </a:r>
          </a:p>
          <a:p>
            <a:r>
              <a:rPr lang="en-GB" sz="2600"/>
              <a:t>In the LIVESTOCK sector</a:t>
            </a:r>
            <a:r>
              <a:rPr lang="nl-NL"/>
              <a:t> </a:t>
            </a:r>
            <a:endParaRPr lang="el-GR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3024336" cy="859748"/>
          </a:xfrm>
          <a:prstGeom prst="rect">
            <a:avLst/>
          </a:prstGeom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2771800" y="4293344"/>
            <a:ext cx="5257800" cy="431800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550"/>
              </a:spcAft>
              <a:buFont typeface="Arial" charset="0"/>
              <a:defRPr sz="1600" kern="120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0"/>
              </a:spcBef>
              <a:spcAft>
                <a:spcPts val="550"/>
              </a:spcAft>
              <a:buClr>
                <a:srgbClr val="007A87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2pPr>
            <a:lvl3pPr marL="895350" indent="-266700" algn="l" rtl="0" eaLnBrk="0" fontAlgn="base" hangingPunct="0">
              <a:spcBef>
                <a:spcPct val="0"/>
              </a:spcBef>
              <a:spcAft>
                <a:spcPts val="550"/>
              </a:spcAft>
              <a:buClr>
                <a:srgbClr val="A8AFAF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3pPr>
            <a:lvl4pPr marL="1162050" indent="-266700" algn="l" rtl="0" eaLnBrk="0" fontAlgn="base" hangingPunct="0">
              <a:spcBef>
                <a:spcPct val="0"/>
              </a:spcBef>
              <a:spcAft>
                <a:spcPts val="550"/>
              </a:spcAft>
              <a:buClr>
                <a:srgbClr val="A8AFAF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4pPr>
            <a:lvl5pPr marL="1438275" indent="-276225" algn="l" rtl="0" eaLnBrk="0" fontAlgn="base" hangingPunct="0">
              <a:spcBef>
                <a:spcPct val="0"/>
              </a:spcBef>
              <a:spcAft>
                <a:spcPts val="550"/>
              </a:spcAft>
              <a:buClr>
                <a:srgbClr val="A8AFAF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Frutiger 45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err="1"/>
              <a:t>Annela</a:t>
            </a:r>
            <a:r>
              <a:rPr lang="en-GB"/>
              <a:t> Anger-</a:t>
            </a:r>
            <a:r>
              <a:rPr lang="en-GB" err="1"/>
              <a:t>Kraavi</a:t>
            </a:r>
            <a:endParaRPr lang="en-GB"/>
          </a:p>
          <a:p>
            <a:pPr algn="r"/>
            <a:r>
              <a:rPr lang="en-GB"/>
              <a:t>CE</a:t>
            </a:r>
          </a:p>
          <a:p>
            <a:pPr algn="r"/>
            <a:r>
              <a:rPr lang="en-GB" i="1"/>
              <a:t>www.camecon.com</a:t>
            </a:r>
            <a:r>
              <a:rPr lang="en-GB"/>
              <a:t> </a:t>
            </a:r>
            <a:endParaRPr lang="el-GR"/>
          </a:p>
        </p:txBody>
      </p:sp>
      <p:pic>
        <p:nvPicPr>
          <p:cNvPr id="11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96952"/>
            <a:ext cx="3024336" cy="71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8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Tijdelijke aanduiding voor afbeelding 3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7" b="17497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A Low Carbon Transition in the Dutch Livestock Sector</a:t>
            </a:r>
            <a:endParaRPr lang="el-GR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/>
          </p:nvPr>
        </p:nvSpPr>
        <p:spPr>
          <a:xfrm>
            <a:off x="464478" y="1606977"/>
            <a:ext cx="5187642" cy="1430888"/>
          </a:xfrm>
        </p:spPr>
        <p:txBody>
          <a:bodyPr/>
          <a:lstStyle/>
          <a:p>
            <a:r>
              <a:rPr lang="en-US" b="1"/>
              <a:t>Agricultural sector in the Netherlands</a:t>
            </a:r>
          </a:p>
          <a:p>
            <a:pPr marL="285750" indent="-285750">
              <a:buFontTx/>
              <a:buChar char="-"/>
            </a:pPr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agriculture exporter in the world (in EUR)</a:t>
            </a:r>
          </a:p>
          <a:p>
            <a:pPr marL="285750" indent="-285750">
              <a:buFontTx/>
              <a:buChar char="-"/>
            </a:pPr>
            <a:r>
              <a:rPr lang="en-US"/>
              <a:t>4</a:t>
            </a:r>
            <a:r>
              <a:rPr lang="en-US" baseline="30000"/>
              <a:t>th</a:t>
            </a:r>
            <a:r>
              <a:rPr lang="en-US"/>
              <a:t> milk producer in EU (7th herd size)</a:t>
            </a:r>
          </a:p>
          <a:p>
            <a:pPr marL="285750" indent="-285750">
              <a:buFontTx/>
              <a:buChar char="-"/>
            </a:pPr>
            <a:r>
              <a:rPr lang="en-US"/>
              <a:t>Largest veal producer in EU</a:t>
            </a:r>
          </a:p>
          <a:p>
            <a:pPr marL="285750" indent="-285750">
              <a:buFontTx/>
              <a:buChar char="-"/>
            </a:pPr>
            <a:r>
              <a:rPr lang="en-US"/>
              <a:t>5</a:t>
            </a:r>
            <a:r>
              <a:rPr lang="en-US" baseline="30000"/>
              <a:t>th</a:t>
            </a:r>
            <a:r>
              <a:rPr lang="en-US"/>
              <a:t> largest pig herd in EU</a:t>
            </a:r>
          </a:p>
          <a:p>
            <a:pPr marL="285750" indent="-285750">
              <a:buFontTx/>
              <a:buChar char="-"/>
            </a:pPr>
            <a:endParaRPr lang="en-US"/>
          </a:p>
        </p:txBody>
      </p:sp>
      <p:pic>
        <p:nvPicPr>
          <p:cNvPr id="6" name="Afbeelding 5" descr="C:\Users\eise spijker Jin\AppData\Local\Microsoft\Windows\Temporary Internet FilesContent.Word\Eurostat_Map_tsdpc450_15102859438_download_tmp_embed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3"/>
          <a:stretch/>
        </p:blipFill>
        <p:spPr bwMode="auto">
          <a:xfrm>
            <a:off x="5226816" y="1431367"/>
            <a:ext cx="3456384" cy="266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5292080" y="4067254"/>
            <a:ext cx="3391120" cy="19101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nl-NL" sz="1200" i="1">
                <a:latin typeface="+mj-lt"/>
              </a:rPr>
              <a:t>*Livestock </a:t>
            </a:r>
            <a:r>
              <a:rPr lang="nl-NL" sz="1200" i="1" err="1">
                <a:latin typeface="+mj-lt"/>
              </a:rPr>
              <a:t>densities</a:t>
            </a:r>
            <a:r>
              <a:rPr lang="nl-NL" sz="1200" i="1">
                <a:latin typeface="+mj-lt"/>
              </a:rPr>
              <a:t> in EU in 2013 (in LSU / ha)</a:t>
            </a:r>
          </a:p>
          <a:p>
            <a:r>
              <a:rPr lang="nl-NL" sz="1200" i="1">
                <a:latin typeface="+mj-lt"/>
              </a:rPr>
              <a:t>Source: </a:t>
            </a:r>
            <a:r>
              <a:rPr lang="nl-NL" sz="1200" i="1" err="1">
                <a:latin typeface="+mj-lt"/>
              </a:rPr>
              <a:t>Eurostat</a:t>
            </a:r>
            <a:endParaRPr lang="en-GB" sz="1200" i="1" err="1">
              <a:latin typeface="+mj-lt"/>
            </a:endParaRPr>
          </a:p>
        </p:txBody>
      </p:sp>
      <p:sp>
        <p:nvSpPr>
          <p:cNvPr id="8" name="Tijdelijke aanduiding voor inhoud 4"/>
          <p:cNvSpPr txBox="1">
            <a:spLocks/>
          </p:cNvSpPr>
          <p:nvPr/>
        </p:nvSpPr>
        <p:spPr>
          <a:xfrm>
            <a:off x="467544" y="4662408"/>
            <a:ext cx="5187642" cy="1430888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0"/>
              </a:spcBef>
              <a:spcAft>
                <a:spcPts val="550"/>
              </a:spcAft>
              <a:buFont typeface="Arial" charset="0"/>
              <a:defRPr sz="1600" kern="120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 marL="628650" indent="-266700" algn="l" rtl="0" eaLnBrk="0" fontAlgn="base" hangingPunct="0">
              <a:spcBef>
                <a:spcPct val="0"/>
              </a:spcBef>
              <a:spcAft>
                <a:spcPts val="550"/>
              </a:spcAft>
              <a:buClr>
                <a:srgbClr val="007A87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95350" indent="-266700" algn="l" rtl="0" eaLnBrk="0" fontAlgn="base" hangingPunct="0">
              <a:spcBef>
                <a:spcPct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162050" indent="-266700" algn="l" rtl="0" eaLnBrk="0" fontAlgn="base" hangingPunct="0">
              <a:spcBef>
                <a:spcPct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438275" indent="-276225" algn="l" rtl="0" eaLnBrk="0" fontAlgn="base" hangingPunct="0">
              <a:spcBef>
                <a:spcPct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Livestock sector - ISSUES</a:t>
            </a:r>
          </a:p>
          <a:p>
            <a:pPr marL="285750" indent="-285750">
              <a:buFontTx/>
              <a:buChar char="-"/>
            </a:pPr>
            <a:r>
              <a:rPr lang="en-US">
                <a:sym typeface="Wingdings" panose="05000000000000000000" pitchFamily="2" charset="2"/>
              </a:rPr>
              <a:t>Nutrient accumulation (manure)</a:t>
            </a:r>
          </a:p>
          <a:p>
            <a:pPr marL="285750" indent="-285750">
              <a:buFontTx/>
              <a:buChar char="-"/>
            </a:pPr>
            <a:r>
              <a:rPr lang="en-US"/>
              <a:t>‘Mega-stables’, Animal-human health</a:t>
            </a:r>
          </a:p>
          <a:p>
            <a:pPr marL="285750" indent="-285750">
              <a:buFontTx/>
              <a:buChar char="-"/>
            </a:pPr>
            <a:r>
              <a:rPr lang="en-US"/>
              <a:t>Low milk &amp; meat prices</a:t>
            </a:r>
          </a:p>
          <a:p>
            <a:pPr marL="285750" indent="-285750">
              <a:buFontTx/>
              <a:buChar char="-"/>
            </a:pPr>
            <a:endParaRPr lang="en-US"/>
          </a:p>
        </p:txBody>
      </p:sp>
      <p:grpSp>
        <p:nvGrpSpPr>
          <p:cNvPr id="22" name="Groep 21"/>
          <p:cNvGrpSpPr/>
          <p:nvPr/>
        </p:nvGrpSpPr>
        <p:grpSpPr>
          <a:xfrm>
            <a:off x="179512" y="3356992"/>
            <a:ext cx="4320480" cy="818000"/>
            <a:chOff x="179512" y="3356992"/>
            <a:chExt cx="4320480" cy="818000"/>
          </a:xfrm>
        </p:grpSpPr>
        <p:sp>
          <p:nvSpPr>
            <p:cNvPr id="9" name="Afgeronde rechthoek 8"/>
            <p:cNvSpPr/>
            <p:nvPr/>
          </p:nvSpPr>
          <p:spPr>
            <a:xfrm>
              <a:off x="611560" y="3356992"/>
              <a:ext cx="3240360" cy="21602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fgeronde rechthoek 9"/>
            <p:cNvSpPr/>
            <p:nvPr/>
          </p:nvSpPr>
          <p:spPr>
            <a:xfrm>
              <a:off x="611560" y="3645024"/>
              <a:ext cx="3240360" cy="21602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Afgeronde rechthoek 10"/>
            <p:cNvSpPr/>
            <p:nvPr/>
          </p:nvSpPr>
          <p:spPr>
            <a:xfrm>
              <a:off x="611560" y="3946738"/>
              <a:ext cx="3240360" cy="21602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Afgeronde rechthoek 11"/>
            <p:cNvSpPr/>
            <p:nvPr/>
          </p:nvSpPr>
          <p:spPr>
            <a:xfrm>
              <a:off x="611560" y="3376082"/>
              <a:ext cx="2448272" cy="196934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Afgeronde rechthoek 12"/>
            <p:cNvSpPr/>
            <p:nvPr/>
          </p:nvSpPr>
          <p:spPr>
            <a:xfrm>
              <a:off x="611560" y="3664114"/>
              <a:ext cx="2448272" cy="196934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Afgeronde rechthoek 13"/>
            <p:cNvSpPr/>
            <p:nvPr/>
          </p:nvSpPr>
          <p:spPr>
            <a:xfrm>
              <a:off x="611560" y="3952145"/>
              <a:ext cx="216024" cy="222847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3923928" y="3356992"/>
              <a:ext cx="576064" cy="2160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600">
                  <a:latin typeface="+mj-lt"/>
                </a:rPr>
                <a:t>CH</a:t>
              </a:r>
              <a:r>
                <a:rPr lang="nl-NL" sz="1600" baseline="-25000">
                  <a:latin typeface="+mj-lt"/>
                </a:rPr>
                <a:t>4</a:t>
              </a:r>
              <a:endParaRPr lang="en-GB" sz="1600" baseline="-25000" err="1">
                <a:latin typeface="+mj-lt"/>
              </a:endParaRPr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3923928" y="3645024"/>
              <a:ext cx="576064" cy="2160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600">
                  <a:latin typeface="+mj-lt"/>
                </a:rPr>
                <a:t>N</a:t>
              </a:r>
              <a:r>
                <a:rPr lang="nl-NL" sz="1600" baseline="-25000">
                  <a:latin typeface="+mj-lt"/>
                </a:rPr>
                <a:t>2</a:t>
              </a:r>
              <a:r>
                <a:rPr lang="nl-NL" sz="1600">
                  <a:latin typeface="+mj-lt"/>
                </a:rPr>
                <a:t>O</a:t>
              </a:r>
              <a:endParaRPr lang="en-GB" sz="1600" err="1">
                <a:latin typeface="+mj-lt"/>
              </a:endParaRPr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3923928" y="3933056"/>
              <a:ext cx="576064" cy="2160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600">
                  <a:latin typeface="+mj-lt"/>
                </a:rPr>
                <a:t>CO</a:t>
              </a:r>
              <a:r>
                <a:rPr lang="nl-NL" sz="1600" baseline="-25000">
                  <a:latin typeface="+mj-lt"/>
                </a:rPr>
                <a:t>2</a:t>
              </a:r>
              <a:endParaRPr lang="en-GB" sz="1600" baseline="-25000" err="1">
                <a:latin typeface="+mj-lt"/>
              </a:endParaRP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179512" y="3356992"/>
              <a:ext cx="576064" cy="2160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600">
                  <a:latin typeface="+mj-lt"/>
                </a:rPr>
                <a:t>70%</a:t>
              </a:r>
              <a:endParaRPr lang="en-GB" sz="1600" err="1">
                <a:latin typeface="+mj-lt"/>
              </a:endParaRPr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179512" y="3645024"/>
              <a:ext cx="576064" cy="2160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600">
                  <a:latin typeface="+mj-lt"/>
                </a:rPr>
                <a:t>70%</a:t>
              </a:r>
              <a:endParaRPr lang="en-GB" sz="1600" err="1">
                <a:latin typeface="+mj-lt"/>
              </a:endParaRPr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179512" y="3933056"/>
              <a:ext cx="576064" cy="2160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600">
                  <a:latin typeface="+mj-lt"/>
                </a:rPr>
                <a:t> 4%</a:t>
              </a:r>
              <a:endParaRPr lang="en-GB" sz="1600" err="1">
                <a:latin typeface="+mj-lt"/>
              </a:endParaRPr>
            </a:p>
          </p:txBody>
        </p:sp>
      </p:grpSp>
      <p:grpSp>
        <p:nvGrpSpPr>
          <p:cNvPr id="23" name="Groep 22"/>
          <p:cNvGrpSpPr/>
          <p:nvPr/>
        </p:nvGrpSpPr>
        <p:grpSpPr>
          <a:xfrm>
            <a:off x="4932040" y="4927486"/>
            <a:ext cx="4320480" cy="805770"/>
            <a:chOff x="179512" y="3356992"/>
            <a:chExt cx="4320480" cy="805770"/>
          </a:xfrm>
        </p:grpSpPr>
        <p:sp>
          <p:nvSpPr>
            <p:cNvPr id="24" name="Afgeronde rechthoek 23"/>
            <p:cNvSpPr/>
            <p:nvPr/>
          </p:nvSpPr>
          <p:spPr>
            <a:xfrm>
              <a:off x="611560" y="3356992"/>
              <a:ext cx="3240360" cy="21602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Afgeronde rechthoek 24"/>
            <p:cNvSpPr/>
            <p:nvPr/>
          </p:nvSpPr>
          <p:spPr>
            <a:xfrm>
              <a:off x="611560" y="3645024"/>
              <a:ext cx="3240360" cy="21602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Afgeronde rechthoek 25"/>
            <p:cNvSpPr/>
            <p:nvPr/>
          </p:nvSpPr>
          <p:spPr>
            <a:xfrm>
              <a:off x="611560" y="3946738"/>
              <a:ext cx="3240360" cy="21602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Afgeronde rechthoek 26"/>
            <p:cNvSpPr/>
            <p:nvPr/>
          </p:nvSpPr>
          <p:spPr>
            <a:xfrm>
              <a:off x="611560" y="3376082"/>
              <a:ext cx="2736304" cy="196934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Afgeronde rechthoek 27"/>
            <p:cNvSpPr/>
            <p:nvPr/>
          </p:nvSpPr>
          <p:spPr>
            <a:xfrm>
              <a:off x="611560" y="3664114"/>
              <a:ext cx="1080120" cy="196934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Afgeronde rechthoek 28"/>
            <p:cNvSpPr/>
            <p:nvPr/>
          </p:nvSpPr>
          <p:spPr>
            <a:xfrm>
              <a:off x="611560" y="3952145"/>
              <a:ext cx="360040" cy="210617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3923928" y="3356992"/>
              <a:ext cx="576064" cy="2160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600">
                  <a:latin typeface="+mj-lt"/>
                </a:rPr>
                <a:t>NH</a:t>
              </a:r>
              <a:r>
                <a:rPr lang="nl-NL" sz="1600" baseline="-25000">
                  <a:latin typeface="+mj-lt"/>
                </a:rPr>
                <a:t>3</a:t>
              </a:r>
              <a:endParaRPr lang="en-GB" sz="1600" baseline="-25000" err="1">
                <a:latin typeface="+mj-lt"/>
              </a:endParaRPr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3923928" y="3645024"/>
              <a:ext cx="576064" cy="2160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600">
                  <a:latin typeface="+mj-lt"/>
                </a:rPr>
                <a:t>PM</a:t>
              </a:r>
              <a:r>
                <a:rPr lang="nl-NL" sz="1600" baseline="-25000">
                  <a:latin typeface="+mj-lt"/>
                </a:rPr>
                <a:t>10</a:t>
              </a:r>
              <a:endParaRPr lang="en-GB" sz="1600" baseline="-25000" err="1">
                <a:latin typeface="+mj-lt"/>
              </a:endParaRPr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3923928" y="3933056"/>
              <a:ext cx="576064" cy="2160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600">
                  <a:latin typeface="+mj-lt"/>
                </a:rPr>
                <a:t>NO</a:t>
              </a:r>
              <a:r>
                <a:rPr lang="nl-NL" sz="1600" baseline="-25000">
                  <a:latin typeface="+mj-lt"/>
                </a:rPr>
                <a:t>X</a:t>
              </a:r>
              <a:endParaRPr lang="en-GB" sz="1600" baseline="-25000" err="1">
                <a:latin typeface="+mj-lt"/>
              </a:endParaRPr>
            </a:p>
          </p:txBody>
        </p:sp>
        <p:sp>
          <p:nvSpPr>
            <p:cNvPr id="33" name="Tekstvak 32"/>
            <p:cNvSpPr txBox="1"/>
            <p:nvPr/>
          </p:nvSpPr>
          <p:spPr>
            <a:xfrm>
              <a:off x="179512" y="3356992"/>
              <a:ext cx="576064" cy="2160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600">
                  <a:latin typeface="+mj-lt"/>
                </a:rPr>
                <a:t>87%</a:t>
              </a:r>
              <a:endParaRPr lang="en-GB" sz="1600" err="1">
                <a:latin typeface="+mj-lt"/>
              </a:endParaRPr>
            </a:p>
          </p:txBody>
        </p:sp>
        <p:sp>
          <p:nvSpPr>
            <p:cNvPr id="34" name="Tekstvak 33"/>
            <p:cNvSpPr txBox="1"/>
            <p:nvPr/>
          </p:nvSpPr>
          <p:spPr>
            <a:xfrm>
              <a:off x="179512" y="3645024"/>
              <a:ext cx="576064" cy="2160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600">
                  <a:latin typeface="+mj-lt"/>
                </a:rPr>
                <a:t>27%</a:t>
              </a:r>
              <a:endParaRPr lang="en-GB" sz="1600" err="1">
                <a:latin typeface="+mj-lt"/>
              </a:endParaRPr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179512" y="3933056"/>
              <a:ext cx="576064" cy="2160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nl-NL" sz="1600">
                  <a:latin typeface="+mj-lt"/>
                </a:rPr>
                <a:t> 6%</a:t>
              </a:r>
              <a:endParaRPr lang="en-GB" sz="1600" err="1">
                <a:latin typeface="+mj-lt"/>
              </a:endParaRPr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3131840" y="6620852"/>
            <a:ext cx="4824536" cy="12051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900">
                <a:latin typeface="+mj-lt"/>
              </a:rPr>
              <a:t>Note: emissions percentages are share of national total emissions of that particular pollutant </a:t>
            </a:r>
          </a:p>
        </p:txBody>
      </p:sp>
    </p:spTree>
    <p:extLst>
      <p:ext uri="{BB962C8B-B14F-4D97-AF65-F5344CB8AC3E}">
        <p14:creationId xmlns:p14="http://schemas.microsoft.com/office/powerpoint/2010/main" val="84569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ijdelijke aanduiding voor afbeelding 1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7" b="17497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Transition options for the Dutch Livestock sector (2030)</a:t>
            </a:r>
            <a:endParaRPr lang="el-GR"/>
          </a:p>
        </p:txBody>
      </p:sp>
      <p:grpSp>
        <p:nvGrpSpPr>
          <p:cNvPr id="35" name="Groep 34"/>
          <p:cNvGrpSpPr/>
          <p:nvPr/>
        </p:nvGrpSpPr>
        <p:grpSpPr>
          <a:xfrm>
            <a:off x="467544" y="1376110"/>
            <a:ext cx="8676456" cy="4753852"/>
            <a:chOff x="467544" y="1376110"/>
            <a:chExt cx="8676456" cy="4753852"/>
          </a:xfrm>
        </p:grpSpPr>
        <p:sp>
          <p:nvSpPr>
            <p:cNvPr id="6" name="Ovaal 5"/>
            <p:cNvSpPr/>
            <p:nvPr/>
          </p:nvSpPr>
          <p:spPr>
            <a:xfrm>
              <a:off x="5148064" y="1916832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al 6"/>
            <p:cNvSpPr/>
            <p:nvPr/>
          </p:nvSpPr>
          <p:spPr>
            <a:xfrm>
              <a:off x="5148064" y="2609720"/>
              <a:ext cx="288032" cy="2880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al 7"/>
            <p:cNvSpPr/>
            <p:nvPr/>
          </p:nvSpPr>
          <p:spPr>
            <a:xfrm>
              <a:off x="5148064" y="3185784"/>
              <a:ext cx="288032" cy="28803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al 8"/>
            <p:cNvSpPr/>
            <p:nvPr/>
          </p:nvSpPr>
          <p:spPr>
            <a:xfrm>
              <a:off x="5148064" y="3861048"/>
              <a:ext cx="288032" cy="288032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al 9"/>
            <p:cNvSpPr/>
            <p:nvPr/>
          </p:nvSpPr>
          <p:spPr>
            <a:xfrm>
              <a:off x="5148064" y="4509120"/>
              <a:ext cx="288032" cy="288032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al 10"/>
            <p:cNvSpPr/>
            <p:nvPr/>
          </p:nvSpPr>
          <p:spPr>
            <a:xfrm>
              <a:off x="5148064" y="5157192"/>
              <a:ext cx="288032" cy="2880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al 11"/>
            <p:cNvSpPr/>
            <p:nvPr/>
          </p:nvSpPr>
          <p:spPr>
            <a:xfrm>
              <a:off x="5148064" y="5805264"/>
              <a:ext cx="288032" cy="288032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Gelijkbenige driehoek 12"/>
            <p:cNvSpPr/>
            <p:nvPr/>
          </p:nvSpPr>
          <p:spPr>
            <a:xfrm>
              <a:off x="2372384" y="2924944"/>
              <a:ext cx="1019212" cy="1152128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Rechte verbindingslijn 14"/>
            <p:cNvCxnSpPr/>
            <p:nvPr/>
          </p:nvCxnSpPr>
          <p:spPr>
            <a:xfrm flipV="1">
              <a:off x="1735412" y="3681690"/>
              <a:ext cx="835914" cy="179358"/>
            </a:xfrm>
            <a:prstGeom prst="line">
              <a:avLst/>
            </a:prstGeom>
            <a:ln w="508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>
            <a:xfrm>
              <a:off x="2571326" y="3681690"/>
              <a:ext cx="632522" cy="0"/>
            </a:xfrm>
            <a:prstGeom prst="line">
              <a:avLst/>
            </a:prstGeom>
            <a:ln w="508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 flipV="1">
              <a:off x="3203848" y="2060848"/>
              <a:ext cx="1900484" cy="1620842"/>
            </a:xfrm>
            <a:prstGeom prst="line">
              <a:avLst/>
            </a:prstGeom>
            <a:ln w="508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/>
            <p:cNvCxnSpPr/>
            <p:nvPr/>
          </p:nvCxnSpPr>
          <p:spPr>
            <a:xfrm>
              <a:off x="3203848" y="3681690"/>
              <a:ext cx="1900484" cy="2285022"/>
            </a:xfrm>
            <a:prstGeom prst="line">
              <a:avLst/>
            </a:prstGeom>
            <a:ln w="508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kstvak 24"/>
            <p:cNvSpPr txBox="1"/>
            <p:nvPr/>
          </p:nvSpPr>
          <p:spPr>
            <a:xfrm>
              <a:off x="4211960" y="1376110"/>
              <a:ext cx="3212084" cy="3246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600" b="1" i="1">
                  <a:latin typeface="+mj-lt"/>
                </a:rPr>
                <a:t>Low Carbon Transition Pathways</a:t>
              </a:r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467544" y="3456192"/>
              <a:ext cx="1889384" cy="4061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600" b="1">
                  <a:latin typeface="+mj-lt"/>
                </a:rPr>
                <a:t>Primary objective:</a:t>
              </a:r>
            </a:p>
            <a:p>
              <a:r>
                <a:rPr lang="en-US" sz="1600" b="1">
                  <a:latin typeface="+mj-lt"/>
                </a:rPr>
                <a:t>Low GHG</a:t>
              </a:r>
            </a:p>
          </p:txBody>
        </p:sp>
        <p:sp>
          <p:nvSpPr>
            <p:cNvPr id="28" name="Tekstvak 27"/>
            <p:cNvSpPr txBox="1"/>
            <p:nvPr/>
          </p:nvSpPr>
          <p:spPr>
            <a:xfrm>
              <a:off x="5508104" y="2600246"/>
              <a:ext cx="2332532" cy="3246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600" b="1">
                  <a:latin typeface="+mj-lt"/>
                </a:rPr>
                <a:t>Reduce livestock </a:t>
              </a:r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5479828" y="1916832"/>
              <a:ext cx="3664172" cy="3246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600" b="1">
                  <a:latin typeface="+mj-lt"/>
                </a:rPr>
                <a:t>Reduce animal protein consumption</a:t>
              </a:r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5508104" y="3176310"/>
              <a:ext cx="3635896" cy="3246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600" b="1">
                  <a:latin typeface="+mj-lt"/>
                </a:rPr>
                <a:t>Improve conversion efficiency</a:t>
              </a:r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5508104" y="3861048"/>
              <a:ext cx="3635896" cy="3246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600" b="1">
                  <a:latin typeface="+mj-lt"/>
                </a:rPr>
                <a:t>Promote low-GHG feeds</a:t>
              </a:r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5508104" y="4544462"/>
              <a:ext cx="3635896" cy="3246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600" b="1">
                  <a:latin typeface="+mj-lt"/>
                </a:rPr>
                <a:t>Promote energy saving</a:t>
              </a:r>
            </a:p>
          </p:txBody>
        </p:sp>
        <p:sp>
          <p:nvSpPr>
            <p:cNvPr id="33" name="Tekstvak 32"/>
            <p:cNvSpPr txBox="1"/>
            <p:nvPr/>
          </p:nvSpPr>
          <p:spPr>
            <a:xfrm>
              <a:off x="5508104" y="5192534"/>
              <a:ext cx="3635896" cy="3246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600" b="1">
                  <a:latin typeface="+mj-lt"/>
                </a:rPr>
                <a:t>Produce renewable energy</a:t>
              </a:r>
            </a:p>
          </p:txBody>
        </p:sp>
        <p:sp>
          <p:nvSpPr>
            <p:cNvPr id="34" name="Tekstvak 33"/>
            <p:cNvSpPr txBox="1"/>
            <p:nvPr/>
          </p:nvSpPr>
          <p:spPr>
            <a:xfrm>
              <a:off x="5508104" y="5805264"/>
              <a:ext cx="3635896" cy="3246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1600" b="1">
                  <a:latin typeface="+mj-lt"/>
                </a:rPr>
                <a:t>Promote manure management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264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 Reference: Pink Floyd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786" y="1298872"/>
            <a:ext cx="3927406" cy="522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37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60799" y="1484784"/>
            <a:ext cx="5767385" cy="764896"/>
          </a:xfrm>
        </p:spPr>
        <p:txBody>
          <a:bodyPr/>
          <a:lstStyle/>
          <a:p>
            <a:r>
              <a:rPr lang="en-GB" b="1"/>
              <a:t>Observation </a:t>
            </a:r>
          </a:p>
          <a:p>
            <a:r>
              <a:rPr lang="en-GB"/>
              <a:t>NOT all pathways target multiple objectives at the same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r>
              <a:rPr lang="en-GB"/>
              <a:t>Case study focus on 2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Reduction Livestock (</a:t>
            </a:r>
            <a:r>
              <a:rPr lang="en-GB">
                <a:solidFill>
                  <a:srgbClr val="FF0000"/>
                </a:solidFill>
              </a:rPr>
              <a:t>RL</a:t>
            </a:r>
            <a:r>
              <a:rPr lang="en-GB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Integrated Man. </a:t>
            </a:r>
            <a:r>
              <a:rPr lang="en-GB" err="1"/>
              <a:t>Mngmt</a:t>
            </a:r>
            <a:r>
              <a:rPr lang="en-GB"/>
              <a:t> (</a:t>
            </a:r>
            <a:r>
              <a:rPr lang="en-GB">
                <a:solidFill>
                  <a:srgbClr val="FF0000"/>
                </a:solidFill>
              </a:rPr>
              <a:t>IMM</a:t>
            </a:r>
            <a:r>
              <a:rPr lang="en-GB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r>
              <a:rPr lang="en-GB"/>
              <a:t>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Maximize SYNERGIES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Minimize TRADE-OFFS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GB"/>
              <a:t>We need Multi-purpose Pathways!!</a:t>
            </a:r>
          </a:p>
        </p:txBody>
      </p:sp>
      <p:pic>
        <p:nvPicPr>
          <p:cNvPr id="5" name="Afbeelding 4" descr="C:\Users\eise spijker Jin\Desktop\IM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08920"/>
            <a:ext cx="5688632" cy="3456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448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60800" y="1412776"/>
            <a:ext cx="8222400" cy="936104"/>
          </a:xfrm>
        </p:spPr>
        <p:txBody>
          <a:bodyPr/>
          <a:lstStyle/>
          <a:p>
            <a:r>
              <a:rPr lang="en-GB" sz="2000" b="1"/>
              <a:t>2030 </a:t>
            </a:r>
            <a:r>
              <a:rPr lang="en-GB" sz="2000" b="1">
                <a:solidFill>
                  <a:srgbClr val="FF0000"/>
                </a:solidFill>
              </a:rPr>
              <a:t>GHG targets</a:t>
            </a:r>
          </a:p>
          <a:p>
            <a:r>
              <a:rPr lang="en-GB"/>
              <a:t>- GHG (non-ETS sectors) = -35% (2005)</a:t>
            </a:r>
          </a:p>
          <a:p>
            <a:r>
              <a:rPr lang="en-GB"/>
              <a:t>- CH</a:t>
            </a:r>
            <a:r>
              <a:rPr lang="en-GB" baseline="-25000"/>
              <a:t>4</a:t>
            </a:r>
            <a:r>
              <a:rPr lang="en-GB"/>
              <a:t> (national) = -33% (2005)</a:t>
            </a:r>
          </a:p>
          <a:p>
            <a:endParaRPr lang="en-GB" b="1"/>
          </a:p>
          <a:p>
            <a:endParaRPr lang="en-GB"/>
          </a:p>
          <a:p>
            <a:pPr marL="285750" indent="-285750">
              <a:buFontTx/>
              <a:buChar char="-"/>
            </a:pPr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7" b="17497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6336704" cy="936104"/>
          </a:xfrm>
        </p:spPr>
        <p:txBody>
          <a:bodyPr anchor="ctr"/>
          <a:lstStyle/>
          <a:p>
            <a:r>
              <a:rPr lang="en-GB"/>
              <a:t>Impact 2 Pathways at National Level RL vs. IMM</a:t>
            </a:r>
            <a:endParaRPr lang="el-GR"/>
          </a:p>
        </p:txBody>
      </p:sp>
      <p:pic>
        <p:nvPicPr>
          <p:cNvPr id="1026" name="Picture 2" descr="Afbeeldingsresultaat voor ko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21" y="3638512"/>
            <a:ext cx="3333806" cy="223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echte verbindingslijn 7"/>
          <p:cNvCxnSpPr/>
          <p:nvPr/>
        </p:nvCxnSpPr>
        <p:spPr>
          <a:xfrm>
            <a:off x="4355976" y="1484784"/>
            <a:ext cx="0" cy="4536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fgeronde rechthoek 11"/>
          <p:cNvSpPr/>
          <p:nvPr/>
        </p:nvSpPr>
        <p:spPr>
          <a:xfrm>
            <a:off x="2555775" y="3147480"/>
            <a:ext cx="1287051" cy="425536"/>
          </a:xfrm>
          <a:prstGeom prst="roundRect">
            <a:avLst/>
          </a:prstGeom>
          <a:solidFill>
            <a:srgbClr val="FF0000">
              <a:alpha val="50196"/>
            </a:srgb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fgeronde rechthoek 12"/>
          <p:cNvSpPr/>
          <p:nvPr/>
        </p:nvSpPr>
        <p:spPr>
          <a:xfrm>
            <a:off x="509021" y="3140968"/>
            <a:ext cx="2046755" cy="425536"/>
          </a:xfrm>
          <a:prstGeom prst="roundRect">
            <a:avLst/>
          </a:prstGeom>
          <a:solidFill>
            <a:srgbClr val="00B050">
              <a:alpha val="5019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fgeronde rechthoek 14"/>
          <p:cNvSpPr/>
          <p:nvPr/>
        </p:nvSpPr>
        <p:spPr>
          <a:xfrm>
            <a:off x="2537138" y="3638512"/>
            <a:ext cx="1314782" cy="2238760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fgeronde rechthoek 16"/>
          <p:cNvSpPr/>
          <p:nvPr/>
        </p:nvSpPr>
        <p:spPr>
          <a:xfrm>
            <a:off x="509021" y="3638512"/>
            <a:ext cx="2046753" cy="2238760"/>
          </a:xfrm>
          <a:prstGeom prst="roundRect">
            <a:avLst/>
          </a:prstGeom>
          <a:solidFill>
            <a:srgbClr val="00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kstvak 15"/>
          <p:cNvSpPr txBox="1"/>
          <p:nvPr/>
        </p:nvSpPr>
        <p:spPr>
          <a:xfrm>
            <a:off x="539552" y="3226000"/>
            <a:ext cx="1997586" cy="4190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NL" sz="2000" b="1">
                <a:latin typeface="+mj-lt"/>
              </a:rPr>
              <a:t>2.500.000</a:t>
            </a:r>
            <a:endParaRPr lang="en-GB" sz="2000" b="1" err="1">
              <a:latin typeface="+mj-lt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555775" y="3226000"/>
            <a:ext cx="1296146" cy="4190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NL" sz="2000" b="1">
                <a:latin typeface="+mj-lt"/>
              </a:rPr>
              <a:t>1.500.000</a:t>
            </a:r>
            <a:endParaRPr lang="en-GB" sz="2000" b="1" err="1">
              <a:latin typeface="+mj-lt"/>
            </a:endParaRPr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454056" y="2636912"/>
            <a:ext cx="3973928" cy="36004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0"/>
              </a:spcBef>
              <a:spcAft>
                <a:spcPts val="550"/>
              </a:spcAft>
              <a:buFont typeface="Arial" charset="0"/>
              <a:defRPr sz="1600" kern="120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 marL="628650" indent="-266700" algn="l" rtl="0" eaLnBrk="0" fontAlgn="base" hangingPunct="0">
              <a:spcBef>
                <a:spcPct val="0"/>
              </a:spcBef>
              <a:spcAft>
                <a:spcPts val="550"/>
              </a:spcAft>
              <a:buClr>
                <a:srgbClr val="007A87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95350" indent="-266700" algn="l" rtl="0" eaLnBrk="0" fontAlgn="base" hangingPunct="0">
              <a:spcBef>
                <a:spcPct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162050" indent="-266700" algn="l" rtl="0" eaLnBrk="0" fontAlgn="base" hangingPunct="0">
              <a:spcBef>
                <a:spcPct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438275" indent="-276225" algn="l" rtl="0" eaLnBrk="0" fontAlgn="base" hangingPunct="0">
              <a:spcBef>
                <a:spcPct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rgbClr val="FF0000"/>
                </a:solidFill>
              </a:rPr>
              <a:t>RL</a:t>
            </a:r>
            <a:r>
              <a:rPr lang="en-GB" b="1"/>
              <a:t> – requires </a:t>
            </a:r>
            <a:r>
              <a:rPr lang="en-GB" b="1">
                <a:solidFill>
                  <a:srgbClr val="FF0000"/>
                </a:solidFill>
              </a:rPr>
              <a:t>37,5% </a:t>
            </a:r>
            <a:r>
              <a:rPr lang="en-GB" b="1"/>
              <a:t>reduction of cattle</a:t>
            </a:r>
            <a:endParaRPr lang="en-GB"/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4630520" y="1484784"/>
            <a:ext cx="3973928" cy="36004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0"/>
              </a:spcBef>
              <a:spcAft>
                <a:spcPts val="550"/>
              </a:spcAft>
              <a:buFont typeface="Arial" charset="0"/>
              <a:defRPr sz="1600" kern="1200">
                <a:solidFill>
                  <a:schemeClr val="accent4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 marL="628650" indent="-266700" algn="l" rtl="0" eaLnBrk="0" fontAlgn="base" hangingPunct="0">
              <a:spcBef>
                <a:spcPct val="0"/>
              </a:spcBef>
              <a:spcAft>
                <a:spcPts val="550"/>
              </a:spcAft>
              <a:buClr>
                <a:srgbClr val="007A87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95350" indent="-266700" algn="l" rtl="0" eaLnBrk="0" fontAlgn="base" hangingPunct="0">
              <a:spcBef>
                <a:spcPct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162050" indent="-266700" algn="l" rtl="0" eaLnBrk="0" fontAlgn="base" hangingPunct="0">
              <a:spcBef>
                <a:spcPct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438275" indent="-276225" algn="l" rtl="0" eaLnBrk="0" fontAlgn="base" hangingPunct="0">
              <a:spcBef>
                <a:spcPct val="0"/>
              </a:spcBef>
              <a:spcAft>
                <a:spcPts val="55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b="1">
                <a:solidFill>
                  <a:srgbClr val="FF0000"/>
                </a:solidFill>
              </a:rPr>
              <a:t>IMM</a:t>
            </a:r>
            <a:r>
              <a:rPr lang="en-GB" sz="1800" b="1"/>
              <a:t> – </a:t>
            </a:r>
            <a:r>
              <a:rPr lang="en-GB" sz="1800" b="1">
                <a:solidFill>
                  <a:srgbClr val="FF0000"/>
                </a:solidFill>
              </a:rPr>
              <a:t>requires</a:t>
            </a:r>
            <a:endParaRPr lang="en-GB" sz="1800">
              <a:solidFill>
                <a:srgbClr val="FF0000"/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4572000" y="2001864"/>
            <a:ext cx="1728196" cy="4190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NL" sz="1600" b="1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Cattle</a:t>
            </a:r>
            <a:r>
              <a:rPr lang="nl-NL" sz="1600" b="1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nl-NL" sz="1600" b="1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manure</a:t>
            </a:r>
            <a:endParaRPr lang="nl-NL" sz="1600" b="1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/>
            <a:endParaRPr lang="nl-NL" sz="1600" b="1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nl-NL" sz="1600">
                <a:solidFill>
                  <a:schemeClr val="accent4">
                    <a:lumMod val="50000"/>
                  </a:schemeClr>
                </a:solidFill>
                <a:latin typeface="+mj-lt"/>
              </a:rPr>
              <a:t>51.8 mln. ton</a:t>
            </a:r>
          </a:p>
          <a:p>
            <a:pPr algn="ctr"/>
            <a:endParaRPr lang="nl-NL" sz="160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/>
            <a:endParaRPr lang="nl-NL" sz="160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/>
            <a:endParaRPr lang="nl-NL" sz="160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/>
            <a:endParaRPr lang="nl-NL" sz="160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/>
            <a:endParaRPr lang="nl-NL" sz="160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/>
            <a:endParaRPr lang="nl-NL" sz="160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/>
            <a:endParaRPr lang="nl-NL" sz="160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nl-NL" sz="1600">
                <a:solidFill>
                  <a:schemeClr val="accent4">
                    <a:lumMod val="50000"/>
                  </a:schemeClr>
                </a:solidFill>
                <a:latin typeface="+mj-lt"/>
              </a:rPr>
              <a:t>≈ 10.000 farm-</a:t>
            </a:r>
            <a:r>
              <a:rPr lang="nl-NL" sz="160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scale</a:t>
            </a:r>
            <a:r>
              <a:rPr lang="nl-NL" sz="160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nl-NL" sz="160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plants</a:t>
            </a:r>
            <a:endParaRPr lang="nl-NL" sz="160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/>
            <a:endParaRPr lang="nl-NL" sz="160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nl-NL" sz="1600">
                <a:solidFill>
                  <a:schemeClr val="accent4">
                    <a:lumMod val="50000"/>
                  </a:schemeClr>
                </a:solidFill>
                <a:latin typeface="+mj-lt"/>
              </a:rPr>
              <a:t>CAPEX</a:t>
            </a:r>
          </a:p>
          <a:p>
            <a:pPr algn="ctr"/>
            <a:r>
              <a:rPr lang="nl-NL" sz="1600">
                <a:solidFill>
                  <a:schemeClr val="accent4">
                    <a:lumMod val="50000"/>
                  </a:schemeClr>
                </a:solidFill>
                <a:latin typeface="+mj-lt"/>
              </a:rPr>
              <a:t>≈ 5,2 </a:t>
            </a:r>
            <a:r>
              <a:rPr lang="nl-NL" sz="160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bln</a:t>
            </a:r>
            <a:r>
              <a:rPr lang="nl-NL" sz="1600">
                <a:solidFill>
                  <a:schemeClr val="accent4">
                    <a:lumMod val="50000"/>
                  </a:schemeClr>
                </a:solidFill>
                <a:latin typeface="+mj-lt"/>
              </a:rPr>
              <a:t>. EUR</a:t>
            </a:r>
          </a:p>
          <a:p>
            <a:pPr algn="ctr"/>
            <a:r>
              <a:rPr lang="nl-NL" sz="160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endParaRPr lang="en-GB" sz="1600" err="1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7020268" y="2001864"/>
            <a:ext cx="1728196" cy="4190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NL" sz="1600" b="1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Pig</a:t>
            </a:r>
            <a:r>
              <a:rPr lang="nl-NL" sz="1600" b="1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nl-NL" sz="1600" b="1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manure</a:t>
            </a:r>
            <a:endParaRPr lang="nl-NL" sz="1600" b="1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/>
            <a:endParaRPr lang="nl-NL" sz="160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nl-NL" sz="1600">
                <a:solidFill>
                  <a:schemeClr val="accent4">
                    <a:lumMod val="50000"/>
                  </a:schemeClr>
                </a:solidFill>
                <a:latin typeface="+mj-lt"/>
              </a:rPr>
              <a:t>11.6 mln. ton</a:t>
            </a:r>
          </a:p>
          <a:p>
            <a:pPr algn="ctr"/>
            <a:endParaRPr lang="nl-NL" sz="160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/>
            <a:endParaRPr lang="nl-NL" sz="160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/>
            <a:endParaRPr lang="nl-NL" sz="160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/>
            <a:endParaRPr lang="nl-NL" sz="160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/>
            <a:endParaRPr lang="nl-NL" sz="160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/>
            <a:endParaRPr lang="nl-NL" sz="160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/>
            <a:endParaRPr lang="nl-NL" sz="160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nl-NL" sz="1600">
                <a:solidFill>
                  <a:schemeClr val="accent4">
                    <a:lumMod val="50000"/>
                  </a:schemeClr>
                </a:solidFill>
                <a:latin typeface="+mj-lt"/>
              </a:rPr>
              <a:t>≈ 60 </a:t>
            </a:r>
            <a:r>
              <a:rPr lang="nl-NL" sz="160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industrial</a:t>
            </a:r>
            <a:r>
              <a:rPr lang="nl-NL" sz="160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nl-NL" sz="160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scale</a:t>
            </a:r>
            <a:r>
              <a:rPr lang="nl-NL" sz="160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nl-NL" sz="160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plants</a:t>
            </a:r>
            <a:endParaRPr lang="nl-NL" sz="160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/>
            <a:endParaRPr lang="nl-NL" sz="160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nl-NL" sz="1600">
                <a:solidFill>
                  <a:schemeClr val="accent4">
                    <a:lumMod val="50000"/>
                  </a:schemeClr>
                </a:solidFill>
                <a:latin typeface="+mj-lt"/>
              </a:rPr>
              <a:t>CAPEX</a:t>
            </a:r>
          </a:p>
          <a:p>
            <a:pPr algn="ctr"/>
            <a:r>
              <a:rPr lang="nl-NL" sz="1600">
                <a:solidFill>
                  <a:schemeClr val="accent4">
                    <a:lumMod val="50000"/>
                  </a:schemeClr>
                </a:solidFill>
                <a:latin typeface="+mj-lt"/>
              </a:rPr>
              <a:t>≈ 0,6 </a:t>
            </a:r>
            <a:r>
              <a:rPr lang="nl-NL" sz="160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bln</a:t>
            </a:r>
            <a:r>
              <a:rPr lang="nl-NL" sz="1600">
                <a:solidFill>
                  <a:schemeClr val="accent4">
                    <a:lumMod val="50000"/>
                  </a:schemeClr>
                </a:solidFill>
                <a:latin typeface="+mj-lt"/>
              </a:rPr>
              <a:t>. EUR</a:t>
            </a:r>
          </a:p>
          <a:p>
            <a:pPr algn="ctr"/>
            <a:r>
              <a:rPr lang="nl-NL" sz="160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endParaRPr lang="en-GB" sz="1600" err="1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8" name="Picture 4" descr="http://www.microvergisters.nl/uploads/0000/1038/fotomarke-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3840"/>
            <a:ext cx="1950960" cy="129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372" y="3068960"/>
            <a:ext cx="2368124" cy="108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93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Assessing side-effects of 2 pathways</a:t>
            </a:r>
            <a:br>
              <a:rPr lang="en-GB"/>
            </a:br>
            <a:r>
              <a:rPr lang="en-GB"/>
              <a:t>ENVIRONMENT</a:t>
            </a:r>
            <a:endParaRPr lang="el-GR"/>
          </a:p>
        </p:txBody>
      </p:sp>
      <p:sp>
        <p:nvSpPr>
          <p:cNvPr id="8" name="Tekstvak 7"/>
          <p:cNvSpPr txBox="1"/>
          <p:nvPr/>
        </p:nvSpPr>
        <p:spPr>
          <a:xfrm>
            <a:off x="467544" y="6525344"/>
            <a:ext cx="5904656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nl-NL" sz="1000">
                <a:latin typeface="+mj-lt"/>
              </a:rPr>
              <a:t>* </a:t>
            </a:r>
            <a:r>
              <a:rPr lang="nl-NL" sz="1000" err="1">
                <a:latin typeface="+mj-lt"/>
              </a:rPr>
              <a:t>Leakage</a:t>
            </a:r>
            <a:r>
              <a:rPr lang="nl-NL" sz="1000">
                <a:latin typeface="+mj-lt"/>
              </a:rPr>
              <a:t>?</a:t>
            </a:r>
            <a:endParaRPr lang="en-GB" sz="1000" err="1">
              <a:latin typeface="+mj-lt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/>
          </p:nvPr>
        </p:nvGraphicFramePr>
        <p:xfrm>
          <a:off x="467544" y="1395181"/>
          <a:ext cx="7704856" cy="4992624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4967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385"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>
                          <a:effectLst/>
                        </a:rPr>
                        <a:t>Contribution to target</a:t>
                      </a:r>
                      <a:endParaRPr lang="en-US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>
                          <a:effectLst/>
                        </a:rPr>
                        <a:t>IMM</a:t>
                      </a:r>
                      <a:endParaRPr lang="en-US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>
                          <a:effectLst/>
                        </a:rPr>
                        <a:t>RL</a:t>
                      </a:r>
                      <a:endParaRPr lang="en-US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85">
                <a:tc gridSpan="3"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>
                          <a:effectLst/>
                        </a:rPr>
                        <a:t>Renewable energy</a:t>
                      </a:r>
                      <a:endParaRPr lang="en-US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85">
                <a:tc>
                  <a:txBody>
                    <a:bodyPr/>
                    <a:lstStyle/>
                    <a:p>
                      <a:pPr algn="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>
                          <a:effectLst/>
                        </a:rPr>
                        <a:t>PJ</a:t>
                      </a:r>
                      <a:endParaRPr lang="en-US" sz="1800" b="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+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0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385">
                <a:tc gridSpan="3"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GHG emission reduction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385">
                <a:tc>
                  <a:txBody>
                    <a:bodyPr/>
                    <a:lstStyle/>
                    <a:p>
                      <a:pPr algn="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>
                          <a:effectLst/>
                        </a:rPr>
                        <a:t>CH</a:t>
                      </a:r>
                      <a:r>
                        <a:rPr lang="en-US" sz="1800" b="0" baseline="-25000" noProof="0">
                          <a:effectLst/>
                        </a:rPr>
                        <a:t>4</a:t>
                      </a:r>
                      <a:r>
                        <a:rPr lang="en-US" sz="1800" b="0" noProof="0">
                          <a:effectLst/>
                        </a:rPr>
                        <a:t> – enteric fermentation</a:t>
                      </a:r>
                      <a:endParaRPr lang="en-US" sz="1800" b="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0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+*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385">
                <a:tc>
                  <a:txBody>
                    <a:bodyPr/>
                    <a:lstStyle/>
                    <a:p>
                      <a:pPr algn="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>
                          <a:effectLst/>
                        </a:rPr>
                        <a:t>CH</a:t>
                      </a:r>
                      <a:r>
                        <a:rPr lang="en-US" sz="1800" b="0" baseline="-25000" noProof="0">
                          <a:effectLst/>
                        </a:rPr>
                        <a:t>4</a:t>
                      </a:r>
                      <a:r>
                        <a:rPr lang="en-US" sz="1800" b="0" noProof="0">
                          <a:effectLst/>
                        </a:rPr>
                        <a:t> – manure management</a:t>
                      </a:r>
                      <a:endParaRPr lang="en-US" sz="1800" b="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+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+*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385">
                <a:tc>
                  <a:txBody>
                    <a:bodyPr/>
                    <a:lstStyle/>
                    <a:p>
                      <a:pPr algn="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>
                          <a:effectLst/>
                        </a:rPr>
                        <a:t>CO</a:t>
                      </a:r>
                      <a:r>
                        <a:rPr lang="en-US" sz="1800" b="0" baseline="-25000" noProof="0">
                          <a:effectLst/>
                        </a:rPr>
                        <a:t>2</a:t>
                      </a:r>
                      <a:r>
                        <a:rPr lang="en-US" sz="1800" b="0" noProof="0">
                          <a:effectLst/>
                        </a:rPr>
                        <a:t> – avoidance of fossil fuel</a:t>
                      </a:r>
                      <a:endParaRPr lang="en-US" sz="1800" b="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+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0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385">
                <a:tc gridSpan="3"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Ammonia emissions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385">
                <a:tc>
                  <a:txBody>
                    <a:bodyPr/>
                    <a:lstStyle/>
                    <a:p>
                      <a:pPr algn="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>
                          <a:effectLst/>
                        </a:rPr>
                        <a:t>Stables &amp; storage</a:t>
                      </a:r>
                      <a:endParaRPr lang="en-US" sz="1800" b="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+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+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385">
                <a:tc>
                  <a:txBody>
                    <a:bodyPr/>
                    <a:lstStyle/>
                    <a:p>
                      <a:pPr algn="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>
                          <a:effectLst/>
                        </a:rPr>
                        <a:t>Application to soil</a:t>
                      </a:r>
                      <a:endParaRPr lang="en-US" sz="1800" b="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0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+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385">
                <a:tc gridSpan="3"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Nutrient excretion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385">
                <a:tc>
                  <a:txBody>
                    <a:bodyPr/>
                    <a:lstStyle/>
                    <a:p>
                      <a:pPr algn="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>
                          <a:effectLst/>
                        </a:rPr>
                        <a:t>Nitrates (N) </a:t>
                      </a:r>
                      <a:endParaRPr lang="en-US" sz="1800" b="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0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+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385">
                <a:tc>
                  <a:txBody>
                    <a:bodyPr/>
                    <a:lstStyle/>
                    <a:p>
                      <a:pPr algn="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>
                          <a:effectLst/>
                        </a:rPr>
                        <a:t>Phosphates (P)</a:t>
                      </a:r>
                      <a:endParaRPr lang="en-US" sz="1800" b="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0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+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556792"/>
            <a:ext cx="513194" cy="985331"/>
          </a:xfrm>
          <a:prstGeom prst="rect">
            <a:avLst/>
          </a:prstGeom>
        </p:spPr>
      </p:pic>
      <p:sp>
        <p:nvSpPr>
          <p:cNvPr id="7" name="PIJL-RECHTS 6"/>
          <p:cNvSpPr/>
          <p:nvPr/>
        </p:nvSpPr>
        <p:spPr>
          <a:xfrm>
            <a:off x="539552" y="2060848"/>
            <a:ext cx="1080120" cy="553283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JL-RECHTS 8"/>
          <p:cNvSpPr/>
          <p:nvPr/>
        </p:nvSpPr>
        <p:spPr>
          <a:xfrm>
            <a:off x="539552" y="3068960"/>
            <a:ext cx="1080120" cy="553283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51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Assessing side-effects of 2 pathways</a:t>
            </a:r>
            <a:br>
              <a:rPr lang="en-GB"/>
            </a:br>
            <a:r>
              <a:rPr lang="en-GB"/>
              <a:t>SOCIO-ECONOMIC &amp; OTHER</a:t>
            </a:r>
            <a:endParaRPr lang="el-GR"/>
          </a:p>
        </p:txBody>
      </p:sp>
      <p:sp>
        <p:nvSpPr>
          <p:cNvPr id="8" name="Tekstvak 7"/>
          <p:cNvSpPr txBox="1"/>
          <p:nvPr/>
        </p:nvSpPr>
        <p:spPr>
          <a:xfrm>
            <a:off x="467544" y="6525344"/>
            <a:ext cx="5904656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nl-NL" sz="1000">
                <a:latin typeface="+mj-lt"/>
              </a:rPr>
              <a:t>* </a:t>
            </a:r>
            <a:r>
              <a:rPr lang="nl-NL" sz="1000" err="1">
                <a:latin typeface="+mj-lt"/>
              </a:rPr>
              <a:t>Leakage</a:t>
            </a:r>
            <a:r>
              <a:rPr lang="nl-NL" sz="1000">
                <a:latin typeface="+mj-lt"/>
              </a:rPr>
              <a:t>?</a:t>
            </a:r>
            <a:endParaRPr lang="en-GB" sz="1000" err="1">
              <a:latin typeface="+mj-lt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/>
          </p:nvPr>
        </p:nvGraphicFramePr>
        <p:xfrm>
          <a:off x="467544" y="1611202"/>
          <a:ext cx="7560840" cy="480060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4874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599">
                <a:tc>
                  <a:txBody>
                    <a:bodyPr/>
                    <a:lstStyle/>
                    <a:p>
                      <a:pPr algn="l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solidFill>
                            <a:schemeClr val="bg1"/>
                          </a:solidFill>
                          <a:effectLst/>
                        </a:rPr>
                        <a:t>Possible side-effects </a:t>
                      </a:r>
                      <a:endParaRPr lang="en-US" sz="1800" b="1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solidFill>
                            <a:schemeClr val="bg1"/>
                          </a:solidFill>
                          <a:effectLst/>
                        </a:rPr>
                        <a:t>IMM</a:t>
                      </a:r>
                      <a:endParaRPr lang="en-US" sz="1800" b="1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solidFill>
                            <a:schemeClr val="bg1"/>
                          </a:solidFill>
                          <a:effectLst/>
                        </a:rPr>
                        <a:t>RL</a:t>
                      </a:r>
                      <a:endParaRPr lang="en-US" sz="1800" b="1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599">
                <a:tc>
                  <a:txBody>
                    <a:bodyPr/>
                    <a:lstStyle/>
                    <a:p>
                      <a:pPr algn="l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>
                          <a:effectLst/>
                        </a:rPr>
                        <a:t>Domestic availability of ‘cheap’ soil nutrients</a:t>
                      </a:r>
                      <a:endParaRPr lang="en-US" sz="1800" b="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-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-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599">
                <a:tc>
                  <a:txBody>
                    <a:bodyPr/>
                    <a:lstStyle/>
                    <a:p>
                      <a:pPr algn="l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>
                          <a:effectLst/>
                        </a:rPr>
                        <a:t>Animal health – air quality</a:t>
                      </a:r>
                      <a:endParaRPr lang="en-US" sz="1800" b="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+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0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599">
                <a:tc>
                  <a:txBody>
                    <a:bodyPr/>
                    <a:lstStyle/>
                    <a:p>
                      <a:pPr algn="l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>
                          <a:effectLst/>
                        </a:rPr>
                        <a:t>Animal health – use of antibiotics</a:t>
                      </a:r>
                      <a:endParaRPr lang="en-US" sz="1800" b="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+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+*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599">
                <a:tc>
                  <a:txBody>
                    <a:bodyPr/>
                    <a:lstStyle/>
                    <a:p>
                      <a:pPr algn="l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>
                          <a:effectLst/>
                        </a:rPr>
                        <a:t>Animal welfare – grazing time (cattle only)</a:t>
                      </a:r>
                      <a:endParaRPr lang="en-US" sz="1800" b="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+ / -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+ / -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599">
                <a:tc>
                  <a:txBody>
                    <a:bodyPr/>
                    <a:lstStyle/>
                    <a:p>
                      <a:pPr algn="l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>
                          <a:effectLst/>
                        </a:rPr>
                        <a:t>Animal welfare – stable space</a:t>
                      </a:r>
                      <a:endParaRPr lang="en-US" sz="1800" b="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+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0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599">
                <a:tc>
                  <a:txBody>
                    <a:bodyPr/>
                    <a:lstStyle/>
                    <a:p>
                      <a:pPr algn="l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>
                          <a:effectLst/>
                        </a:rPr>
                        <a:t>Human health</a:t>
                      </a:r>
                      <a:endParaRPr lang="en-US" sz="1800" b="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+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+*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599">
                <a:tc>
                  <a:txBody>
                    <a:bodyPr/>
                    <a:lstStyle/>
                    <a:p>
                      <a:pPr algn="l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>
                          <a:effectLst/>
                        </a:rPr>
                        <a:t>International competitiveness livestock sector</a:t>
                      </a:r>
                      <a:endParaRPr lang="en-US" sz="1800" b="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-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-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599">
                <a:tc>
                  <a:txBody>
                    <a:bodyPr/>
                    <a:lstStyle/>
                    <a:p>
                      <a:pPr algn="l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>
                          <a:effectLst/>
                        </a:rPr>
                        <a:t>Impact on GDP</a:t>
                      </a:r>
                      <a:endParaRPr lang="en-US" sz="1800" b="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+ / -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-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599">
                <a:tc>
                  <a:txBody>
                    <a:bodyPr/>
                    <a:lstStyle/>
                    <a:p>
                      <a:pPr algn="l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>
                          <a:effectLst/>
                        </a:rPr>
                        <a:t>Employment </a:t>
                      </a:r>
                      <a:endParaRPr lang="en-US" sz="1800" b="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+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effectLst/>
                        </a:rPr>
                        <a:t>-</a:t>
                      </a:r>
                      <a:endParaRPr lang="en-US" sz="18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556792"/>
            <a:ext cx="513194" cy="985331"/>
          </a:xfrm>
          <a:prstGeom prst="rect">
            <a:avLst/>
          </a:prstGeom>
        </p:spPr>
      </p:pic>
      <p:sp>
        <p:nvSpPr>
          <p:cNvPr id="2" name="PIJL-RECHTS 1"/>
          <p:cNvSpPr/>
          <p:nvPr/>
        </p:nvSpPr>
        <p:spPr>
          <a:xfrm>
            <a:off x="3851920" y="2492896"/>
            <a:ext cx="1224136" cy="720080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JL-RECHTS 6"/>
          <p:cNvSpPr/>
          <p:nvPr/>
        </p:nvSpPr>
        <p:spPr>
          <a:xfrm>
            <a:off x="3851920" y="5805264"/>
            <a:ext cx="1224136" cy="720080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19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theme/theme1.xml><?xml version="1.0" encoding="utf-8"?>
<a:theme xmlns:a="http://schemas.openxmlformats.org/drawingml/2006/main" name="TRANSrisk template">
  <a:themeElements>
    <a:clrScheme name="ISI-Designfarben2010">
      <a:dk1>
        <a:sysClr val="windowText" lastClr="000000"/>
      </a:dk1>
      <a:lt1>
        <a:srgbClr val="FFFFFF"/>
      </a:lt1>
      <a:dk2>
        <a:srgbClr val="7F7F7F"/>
      </a:dk2>
      <a:lt2>
        <a:srgbClr val="FFFFFF"/>
      </a:lt2>
      <a:accent1>
        <a:srgbClr val="6EB7CF"/>
      </a:accent1>
      <a:accent2>
        <a:srgbClr val="2F3F6E"/>
      </a:accent2>
      <a:accent3>
        <a:srgbClr val="AEBFC0"/>
      </a:accent3>
      <a:accent4>
        <a:srgbClr val="007A87"/>
      </a:accent4>
      <a:accent5>
        <a:srgbClr val="A2C780"/>
      </a:accent5>
      <a:accent6>
        <a:srgbClr val="9C5DA4"/>
      </a:accent6>
      <a:hlink>
        <a:srgbClr val="007A87"/>
      </a:hlink>
      <a:folHlink>
        <a:srgbClr val="A8AFAF"/>
      </a:folHlink>
    </a:clrScheme>
    <a:fontScheme name="ISI-Designschriften2010">
      <a:majorFont>
        <a:latin typeface="Frutiger LT Com 45 Light"/>
        <a:ea typeface=""/>
        <a:cs typeface=""/>
      </a:majorFont>
      <a:minorFont>
        <a:latin typeface="Frutiger LT Com 45 Light"/>
        <a:ea typeface=""/>
        <a:cs typeface="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A8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noAutofit/>
      </a:bodyPr>
      <a:lstStyle>
        <a:defPPr>
          <a:defRPr sz="1600" dirty="0" err="1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4424</TotalTime>
  <Words>879</Words>
  <Application>Microsoft Office PowerPoint</Application>
  <PresentationFormat>Diavoorstelling (4:3)</PresentationFormat>
  <Paragraphs>241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4" baseType="lpstr">
      <vt:lpstr>Arial</vt:lpstr>
      <vt:lpstr>Arial Narrow</vt:lpstr>
      <vt:lpstr>Calibri</vt:lpstr>
      <vt:lpstr>Frutiger 45 Light</vt:lpstr>
      <vt:lpstr>Frutiger LT Com 45 Light</vt:lpstr>
      <vt:lpstr>Tahoma</vt:lpstr>
      <vt:lpstr>Times New Roman</vt:lpstr>
      <vt:lpstr>Trebuchet MS</vt:lpstr>
      <vt:lpstr>tret</vt:lpstr>
      <vt:lpstr>Wingdings</vt:lpstr>
      <vt:lpstr>TRANSrisk template</vt:lpstr>
      <vt:lpstr>TRANSrisk Side Event</vt:lpstr>
      <vt:lpstr>PowerPoint-presentatie</vt:lpstr>
      <vt:lpstr>A Low Carbon Transition in the Dutch Livestock Sector</vt:lpstr>
      <vt:lpstr>Transition options for the Dutch Livestock sector (2030)</vt:lpstr>
      <vt:lpstr>Idea Reference: Pink Floyd</vt:lpstr>
      <vt:lpstr>We need Multi-purpose Pathways!!</vt:lpstr>
      <vt:lpstr>Impact 2 Pathways at National Level RL vs. IMM</vt:lpstr>
      <vt:lpstr>Assessing side-effects of 2 pathways ENVIRONMENT</vt:lpstr>
      <vt:lpstr>Assessing side-effects of 2 pathways SOCIO-ECONOMIC &amp; OTHER</vt:lpstr>
      <vt:lpstr>Modelling Livestock Pathways </vt:lpstr>
      <vt:lpstr>Questions to audience? </vt:lpstr>
      <vt:lpstr>Thank you for your attention </vt:lpstr>
      <vt:lpstr>How to Contact us (1/2)</vt:lpstr>
    </vt:vector>
  </TitlesOfParts>
  <Company>Fraunhofer ISI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Framework for RE deployment: Relevant factors from the investors perspective</dc:title>
  <dc:creator>boi</dc:creator>
  <cp:lastModifiedBy>Erwin Hofman</cp:lastModifiedBy>
  <cp:revision>611</cp:revision>
  <cp:lastPrinted>2016-11-08T16:01:34Z</cp:lastPrinted>
  <dcterms:created xsi:type="dcterms:W3CDTF">2014-01-11T12:40:51Z</dcterms:created>
  <dcterms:modified xsi:type="dcterms:W3CDTF">2016-11-21T14:15:21Z</dcterms:modified>
</cp:coreProperties>
</file>