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56" r:id="rId3"/>
    <p:sldId id="299" r:id="rId4"/>
    <p:sldId id="301" r:id="rId5"/>
    <p:sldId id="302" r:id="rId6"/>
    <p:sldId id="303" r:id="rId7"/>
    <p:sldId id="281" r:id="rId8"/>
    <p:sldId id="290" r:id="rId9"/>
    <p:sldId id="266" r:id="rId10"/>
    <p:sldId id="268" r:id="rId11"/>
    <p:sldId id="276" r:id="rId12"/>
    <p:sldId id="291" r:id="rId13"/>
    <p:sldId id="292" r:id="rId14"/>
    <p:sldId id="294" r:id="rId15"/>
    <p:sldId id="293" r:id="rId16"/>
    <p:sldId id="295" r:id="rId17"/>
    <p:sldId id="296" r:id="rId18"/>
    <p:sldId id="297" r:id="rId19"/>
    <p:sldId id="298" r:id="rId20"/>
    <p:sldId id="279"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eu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76E"/>
    <a:srgbClr val="004E63"/>
    <a:srgbClr val="D4242F"/>
    <a:srgbClr val="EB3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24" autoAdjust="0"/>
    <p:restoredTop sz="96370" autoAdjust="0"/>
  </p:normalViewPr>
  <p:slideViewPr>
    <p:cSldViewPr>
      <p:cViewPr varScale="1">
        <p:scale>
          <a:sx n="111" d="100"/>
          <a:sy n="111" d="100"/>
        </p:scale>
        <p:origin x="258" y="96"/>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nl-NL"/>
              <a:pPr/>
              <a:t>8-11-2017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pPr/>
              <a:t>‹nr.›</a:t>
            </a:fld>
            <a:endParaRPr lang="nl-NL"/>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nl-NL"/>
              <a:pPr/>
              <a:t>8-11-2017</a:t>
            </a:fld>
            <a:endParaRPr lang="nl-NL"/>
          </a:p>
        </p:txBody>
      </p:sp>
      <p:sp>
        <p:nvSpPr>
          <p:cNvPr id="4" name="Tijdelijke aanduiding voor dia-afbeelding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Klik om de modelstijlen te bewerken</a:t>
            </a:r>
          </a:p>
          <a:p>
            <a:pPr lvl="1"/>
            <a:r>
              <a:t>Tweede niveau</a:t>
            </a:r>
          </a:p>
          <a:p>
            <a:pPr lvl="2"/>
            <a:r>
              <a:t>Derde niveau</a:t>
            </a:r>
          </a:p>
          <a:p>
            <a:pPr lvl="3"/>
            <a:r>
              <a:t>Vierde niveau</a:t>
            </a:r>
          </a:p>
          <a:p>
            <a:pPr lvl="4"/>
            <a:r>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pPr/>
              <a:t>‹nr.›</a:t>
            </a:fld>
            <a:endParaRPr lang="nl-NL"/>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C971FF-EF28-4195-A575-329446EFAA55}" type="slidenum">
              <a:rPr lang="nl-NL" smtClean="0"/>
              <a:pPr/>
              <a:t>1</a:t>
            </a:fld>
            <a:endParaRPr lang="nl-NL"/>
          </a:p>
        </p:txBody>
      </p:sp>
    </p:spTree>
    <p:extLst>
      <p:ext uri="{BB962C8B-B14F-4D97-AF65-F5344CB8AC3E}">
        <p14:creationId xmlns:p14="http://schemas.microsoft.com/office/powerpoint/2010/main" val="165587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C971FF-EF28-4195-A575-329446EFAA55}" type="slidenum">
              <a:rPr lang="nl-NL" smtClean="0"/>
              <a:pPr/>
              <a:t>6</a:t>
            </a:fld>
            <a:endParaRPr lang="nl-NL"/>
          </a:p>
        </p:txBody>
      </p:sp>
    </p:spTree>
    <p:extLst>
      <p:ext uri="{BB962C8B-B14F-4D97-AF65-F5344CB8AC3E}">
        <p14:creationId xmlns:p14="http://schemas.microsoft.com/office/powerpoint/2010/main" val="352085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C971FF-EF28-4195-A575-329446EFAA55}" type="slidenum">
              <a:rPr lang="nl-NL" smtClean="0"/>
              <a:pPr/>
              <a:t>7</a:t>
            </a:fld>
            <a:endParaRPr lang="nl-NL"/>
          </a:p>
        </p:txBody>
      </p:sp>
    </p:spTree>
    <p:extLst>
      <p:ext uri="{BB962C8B-B14F-4D97-AF65-F5344CB8AC3E}">
        <p14:creationId xmlns:p14="http://schemas.microsoft.com/office/powerpoint/2010/main" val="151614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C971FF-EF28-4195-A575-329446EFAA55}" type="slidenum">
              <a:rPr lang="nl-NL" smtClean="0"/>
              <a:pPr/>
              <a:t>8</a:t>
            </a:fld>
            <a:endParaRPr lang="nl-NL"/>
          </a:p>
        </p:txBody>
      </p:sp>
    </p:spTree>
    <p:extLst>
      <p:ext uri="{BB962C8B-B14F-4D97-AF65-F5344CB8AC3E}">
        <p14:creationId xmlns:p14="http://schemas.microsoft.com/office/powerpoint/2010/main" val="53051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C971FF-EF28-4195-A575-329446EFAA55}" type="slidenum">
              <a:rPr lang="nl-NL" smtClean="0"/>
              <a:pPr/>
              <a:t>9</a:t>
            </a:fld>
            <a:endParaRPr lang="nl-NL"/>
          </a:p>
        </p:txBody>
      </p:sp>
    </p:spTree>
    <p:extLst>
      <p:ext uri="{BB962C8B-B14F-4D97-AF65-F5344CB8AC3E}">
        <p14:creationId xmlns:p14="http://schemas.microsoft.com/office/powerpoint/2010/main" val="316300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C971FF-EF28-4195-A575-329446EFAA55}" type="slidenum">
              <a:rPr lang="nl-NL" smtClean="0"/>
              <a:pPr/>
              <a:t>10</a:t>
            </a:fld>
            <a:endParaRPr lang="nl-NL"/>
          </a:p>
        </p:txBody>
      </p:sp>
    </p:spTree>
    <p:extLst>
      <p:ext uri="{BB962C8B-B14F-4D97-AF65-F5344CB8AC3E}">
        <p14:creationId xmlns:p14="http://schemas.microsoft.com/office/powerpoint/2010/main" val="178812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C971FF-EF28-4195-A575-329446EFAA55}" type="slidenum">
              <a:rPr lang="nl-NL" smtClean="0"/>
              <a:pPr/>
              <a:t>19</a:t>
            </a:fld>
            <a:endParaRPr lang="nl-NL"/>
          </a:p>
        </p:txBody>
      </p:sp>
    </p:spTree>
    <p:extLst>
      <p:ext uri="{BB962C8B-B14F-4D97-AF65-F5344CB8AC3E}">
        <p14:creationId xmlns:p14="http://schemas.microsoft.com/office/powerpoint/2010/main" val="173431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217613" y="1828799"/>
            <a:ext cx="9753600" cy="3048001"/>
          </a:xfrm>
        </p:spPr>
        <p:txBody>
          <a:bodyPr>
            <a:normAutofit/>
          </a:bodyPr>
          <a:lstStyle>
            <a:lvl1pPr>
              <a:defRPr sz="4400"/>
            </a:lvl1pPr>
          </a:lstStyle>
          <a:p>
            <a:r>
              <a:rPr lang="nl-NL" noProof="0"/>
              <a:t>Klik om de stijl te bewerken</a:t>
            </a:r>
            <a:endParaRPr lang="nl-NL" noProof="0" dirty="0"/>
          </a:p>
        </p:txBody>
      </p:sp>
      <p:sp>
        <p:nvSpPr>
          <p:cNvPr id="3" name="Ondertitel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0"/>
              <a:t>Klik om de ondertitelstijl van het model te bewerken</a:t>
            </a:r>
            <a:endParaRPr lang="nl-NL" noProof="0"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788" y="332656"/>
            <a:ext cx="3500262" cy="1800200"/>
          </a:xfrm>
          <a:prstGeom prst="rect">
            <a:avLst/>
          </a:prstGeom>
        </p:spPr>
      </p:pic>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endParaRPr lang="nl-NL" noProof="0" dirty="0"/>
          </a:p>
        </p:txBody>
      </p:sp>
      <p:sp>
        <p:nvSpPr>
          <p:cNvPr id="3" name="Tijdelijke aanduiding voor verticale tekst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p:cNvSpPr>
            <a:spLocks noGrp="1"/>
          </p:cNvSpPr>
          <p:nvPr>
            <p:ph type="dt" sz="half" idx="10"/>
          </p:nvPr>
        </p:nvSpPr>
        <p:spPr/>
        <p:txBody>
          <a:bodyPr/>
          <a:lstStyle/>
          <a:p>
            <a:fld id="{EDF33987-6305-4E2A-BF18-EF013ECE927B}" type="datetimeFigureOut">
              <a:rPr lang="nl-NL" noProof="0" smtClean="0"/>
              <a:pPr/>
              <a:t>8-11-2017</a:t>
            </a:fld>
            <a:endParaRPr lang="nl-NL" noProof="0"/>
          </a:p>
        </p:txBody>
      </p:sp>
      <p:sp>
        <p:nvSpPr>
          <p:cNvPr id="5" name="Tijdelijke aanduiding voor voettekst 4"/>
          <p:cNvSpPr>
            <a:spLocks noGrp="1"/>
          </p:cNvSpPr>
          <p:nvPr>
            <p:ph type="ftr" sz="quarter" idx="11"/>
          </p:nvPr>
        </p:nvSpPr>
        <p:spPr/>
        <p:txBody>
          <a:bodyPr/>
          <a:lstStyle/>
          <a:p>
            <a:endParaRPr lang="nl-NL" noProof="0"/>
          </a:p>
        </p:txBody>
      </p:sp>
      <p:sp>
        <p:nvSpPr>
          <p:cNvPr id="6" name="Tijdelijke aanduiding voor dianummer 5"/>
          <p:cNvSpPr>
            <a:spLocks noGrp="1"/>
          </p:cNvSpPr>
          <p:nvPr>
            <p:ph type="sldNum" sz="quarter" idx="12"/>
          </p:nvPr>
        </p:nvSpPr>
        <p:spPr/>
        <p:txBody>
          <a:bodyPr/>
          <a:lstStyle/>
          <a:p>
            <a:fld id="{F36C87F6-986D-49E6-AF40-1B3A1EE8064D}" type="slidenum">
              <a:rPr lang="nl-NL" noProof="0" smtClean="0"/>
              <a:pPr/>
              <a:t>‹nr.›</a:t>
            </a:fld>
            <a:endParaRPr lang="nl-NL" noProof="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6898" y="685800"/>
            <a:ext cx="2134315" cy="5486400"/>
          </a:xfrm>
        </p:spPr>
        <p:txBody>
          <a:bodyPr vert="eaVert"/>
          <a:lstStyle/>
          <a:p>
            <a:r>
              <a:rPr lang="nl-NL" noProof="0"/>
              <a:t>Klik om de stijl te bewerken</a:t>
            </a:r>
            <a:endParaRPr lang="nl-NL" noProof="0" dirty="0"/>
          </a:p>
        </p:txBody>
      </p:sp>
      <p:sp>
        <p:nvSpPr>
          <p:cNvPr id="3" name="Tijdelijke aanduiding voor verticale tekst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p:cNvSpPr>
            <a:spLocks noGrp="1"/>
          </p:cNvSpPr>
          <p:nvPr>
            <p:ph type="dt" sz="half" idx="10"/>
          </p:nvPr>
        </p:nvSpPr>
        <p:spPr/>
        <p:txBody>
          <a:bodyPr/>
          <a:lstStyle/>
          <a:p>
            <a:fld id="{EDF33987-6305-4E2A-BF18-EF013ECE927B}" type="datetimeFigureOut">
              <a:rPr lang="nl-NL" noProof="0" smtClean="0"/>
              <a:pPr/>
              <a:t>8-11-2017</a:t>
            </a:fld>
            <a:endParaRPr lang="nl-NL" noProof="0"/>
          </a:p>
        </p:txBody>
      </p:sp>
      <p:sp>
        <p:nvSpPr>
          <p:cNvPr id="5" name="Tijdelijke aanduiding voor voettekst 4"/>
          <p:cNvSpPr>
            <a:spLocks noGrp="1"/>
          </p:cNvSpPr>
          <p:nvPr>
            <p:ph type="ftr" sz="quarter" idx="11"/>
          </p:nvPr>
        </p:nvSpPr>
        <p:spPr/>
        <p:txBody>
          <a:bodyPr/>
          <a:lstStyle/>
          <a:p>
            <a:endParaRPr lang="nl-NL" noProof="0"/>
          </a:p>
        </p:txBody>
      </p:sp>
      <p:sp>
        <p:nvSpPr>
          <p:cNvPr id="6" name="Tijdelijke aanduiding voor dianummer 5"/>
          <p:cNvSpPr>
            <a:spLocks noGrp="1"/>
          </p:cNvSpPr>
          <p:nvPr>
            <p:ph type="sldNum" sz="quarter" idx="12"/>
          </p:nvPr>
        </p:nvSpPr>
        <p:spPr/>
        <p:txBody>
          <a:bodyPr/>
          <a:lstStyle/>
          <a:p>
            <a:fld id="{F36C87F6-986D-49E6-AF40-1B3A1EE8064D}" type="slidenum">
              <a:rPr lang="nl-NL" noProof="0" smtClean="0"/>
              <a:pPr/>
              <a:t>‹nr.›</a:t>
            </a:fld>
            <a:endParaRPr lang="nl-NL" noProof="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17614" y="274638"/>
            <a:ext cx="8045150" cy="1325562"/>
          </a:xfrm>
        </p:spPr>
        <p:txBody>
          <a:bodyPr/>
          <a:lstStyle/>
          <a:p>
            <a:r>
              <a:rPr lang="nl-NL" noProof="0" dirty="0"/>
              <a:t>Klik om de stijl te bewerken</a:t>
            </a:r>
          </a:p>
        </p:txBody>
      </p:sp>
      <p:sp>
        <p:nvSpPr>
          <p:cNvPr id="3" name="Tijdelijke aanduiding voor inhoud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p:cNvSpPr>
            <a:spLocks noGrp="1"/>
          </p:cNvSpPr>
          <p:nvPr>
            <p:ph type="dt" sz="half" idx="10"/>
          </p:nvPr>
        </p:nvSpPr>
        <p:spPr/>
        <p:txBody>
          <a:bodyPr/>
          <a:lstStyle/>
          <a:p>
            <a:fld id="{EDF33987-6305-4E2A-BF18-EF013ECE927B}" type="datetimeFigureOut">
              <a:rPr lang="nl-NL" noProof="0" smtClean="0"/>
              <a:pPr/>
              <a:t>8-11-2017</a:t>
            </a:fld>
            <a:endParaRPr lang="nl-NL" noProof="0"/>
          </a:p>
        </p:txBody>
      </p:sp>
      <p:sp>
        <p:nvSpPr>
          <p:cNvPr id="5" name="Tijdelijke aanduiding voor voettekst 4"/>
          <p:cNvSpPr>
            <a:spLocks noGrp="1"/>
          </p:cNvSpPr>
          <p:nvPr>
            <p:ph type="ftr" sz="quarter" idx="11"/>
          </p:nvPr>
        </p:nvSpPr>
        <p:spPr/>
        <p:txBody>
          <a:bodyPr/>
          <a:lstStyle/>
          <a:p>
            <a:endParaRPr lang="nl-NL" noProof="0"/>
          </a:p>
        </p:txBody>
      </p:sp>
      <p:sp>
        <p:nvSpPr>
          <p:cNvPr id="6" name="Tijdelijke aanduiding voor dianummer 5"/>
          <p:cNvSpPr>
            <a:spLocks noGrp="1"/>
          </p:cNvSpPr>
          <p:nvPr>
            <p:ph type="sldNum" sz="quarter" idx="12"/>
          </p:nvPr>
        </p:nvSpPr>
        <p:spPr/>
        <p:txBody>
          <a:bodyPr/>
          <a:lstStyle/>
          <a:p>
            <a:fld id="{F36C87F6-986D-49E6-AF40-1B3A1EE8064D}" type="slidenum">
              <a:rPr lang="nl-NL" noProof="0" smtClean="0"/>
              <a:pPr/>
              <a:t>‹nr.›</a:t>
            </a:fld>
            <a:endParaRPr lang="nl-NL" noProof="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212" y="473794"/>
            <a:ext cx="1965743" cy="1010990"/>
          </a:xfrm>
          <a:prstGeom prst="rect">
            <a:avLst/>
          </a:prstGeom>
        </p:spPr>
      </p:pic>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217614" y="3429000"/>
            <a:ext cx="9753600" cy="2362199"/>
          </a:xfrm>
        </p:spPr>
        <p:txBody>
          <a:bodyPr anchor="b">
            <a:normAutofit/>
          </a:bodyPr>
          <a:lstStyle>
            <a:lvl1pPr algn="l">
              <a:defRPr sz="4400" b="0" cap="all"/>
            </a:lvl1pPr>
          </a:lstStyle>
          <a:p>
            <a:r>
              <a:rPr lang="nl-NL" noProof="0"/>
              <a:t>Klik om de stijl te bewerken</a:t>
            </a:r>
            <a:endParaRPr lang="nl-NL" noProof="0" dirty="0"/>
          </a:p>
        </p:txBody>
      </p:sp>
      <p:sp>
        <p:nvSpPr>
          <p:cNvPr id="3" name="Tijdelijke aanduiding voor tekst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noProof="0"/>
              <a:t>Tekststijl van het model bewerken</a:t>
            </a:r>
          </a:p>
        </p:txBody>
      </p:sp>
      <p:sp>
        <p:nvSpPr>
          <p:cNvPr id="4" name="Tijdelijke aanduiding voor datum 3"/>
          <p:cNvSpPr>
            <a:spLocks noGrp="1"/>
          </p:cNvSpPr>
          <p:nvPr>
            <p:ph type="dt" sz="half" idx="10"/>
          </p:nvPr>
        </p:nvSpPr>
        <p:spPr/>
        <p:txBody>
          <a:bodyPr/>
          <a:lstStyle/>
          <a:p>
            <a:fld id="{EDF33987-6305-4E2A-BF18-EF013ECE927B}" type="datetimeFigureOut">
              <a:rPr lang="nl-NL" noProof="0" smtClean="0"/>
              <a:pPr/>
              <a:t>8-11-2017</a:t>
            </a:fld>
            <a:endParaRPr lang="nl-NL" noProof="0"/>
          </a:p>
        </p:txBody>
      </p:sp>
      <p:sp>
        <p:nvSpPr>
          <p:cNvPr id="5" name="Tijdelijke aanduiding voor voettekst 4"/>
          <p:cNvSpPr>
            <a:spLocks noGrp="1"/>
          </p:cNvSpPr>
          <p:nvPr>
            <p:ph type="ftr" sz="quarter" idx="11"/>
          </p:nvPr>
        </p:nvSpPr>
        <p:spPr/>
        <p:txBody>
          <a:bodyPr/>
          <a:lstStyle/>
          <a:p>
            <a:endParaRPr lang="nl-NL" noProof="0"/>
          </a:p>
        </p:txBody>
      </p:sp>
      <p:sp>
        <p:nvSpPr>
          <p:cNvPr id="6" name="Tijdelijke aanduiding voor dianummer 5"/>
          <p:cNvSpPr>
            <a:spLocks noGrp="1"/>
          </p:cNvSpPr>
          <p:nvPr>
            <p:ph type="sldNum" sz="quarter" idx="12"/>
          </p:nvPr>
        </p:nvSpPr>
        <p:spPr/>
        <p:txBody>
          <a:bodyPr/>
          <a:lstStyle/>
          <a:p>
            <a:fld id="{F36C87F6-986D-49E6-AF40-1B3A1EE8064D}" type="slidenum">
              <a:rPr lang="nl-NL" noProof="0" smtClean="0"/>
              <a:pPr/>
              <a:t>‹nr.›</a:t>
            </a:fld>
            <a:endParaRPr lang="nl-NL" noProof="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212" y="473794"/>
            <a:ext cx="1965743" cy="1010990"/>
          </a:xfrm>
          <a:prstGeom prst="rect">
            <a:avLst/>
          </a:prstGeom>
        </p:spPr>
      </p:pic>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17614" y="274638"/>
            <a:ext cx="8330457" cy="1325562"/>
          </a:xfrm>
        </p:spPr>
        <p:txBody>
          <a:bodyPr/>
          <a:lstStyle/>
          <a:p>
            <a:r>
              <a:rPr lang="nl-NL" noProof="0"/>
              <a:t>Klik om de stijl te bewerken</a:t>
            </a:r>
            <a:endParaRPr lang="nl-NL" noProof="0" dirty="0"/>
          </a:p>
        </p:txBody>
      </p:sp>
      <p:sp>
        <p:nvSpPr>
          <p:cNvPr id="3" name="Tijdelijke aanduiding voor inhoud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inhoud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5" name="Tijdelijke aanduiding voor datum 4"/>
          <p:cNvSpPr>
            <a:spLocks noGrp="1"/>
          </p:cNvSpPr>
          <p:nvPr>
            <p:ph type="dt" sz="half" idx="10"/>
          </p:nvPr>
        </p:nvSpPr>
        <p:spPr/>
        <p:txBody>
          <a:bodyPr/>
          <a:lstStyle/>
          <a:p>
            <a:fld id="{EDF33987-6305-4E2A-BF18-EF013ECE927B}" type="datetimeFigureOut">
              <a:rPr lang="nl-NL" noProof="0" smtClean="0"/>
              <a:pPr/>
              <a:t>8-11-2017</a:t>
            </a:fld>
            <a:endParaRPr lang="nl-NL" noProof="0"/>
          </a:p>
        </p:txBody>
      </p:sp>
      <p:sp>
        <p:nvSpPr>
          <p:cNvPr id="6" name="Tijdelijke aanduiding voor voettekst 5"/>
          <p:cNvSpPr>
            <a:spLocks noGrp="1"/>
          </p:cNvSpPr>
          <p:nvPr>
            <p:ph type="ftr" sz="quarter" idx="11"/>
          </p:nvPr>
        </p:nvSpPr>
        <p:spPr/>
        <p:txBody>
          <a:bodyPr/>
          <a:lstStyle/>
          <a:p>
            <a:endParaRPr lang="nl-NL" noProof="0"/>
          </a:p>
        </p:txBody>
      </p:sp>
      <p:sp>
        <p:nvSpPr>
          <p:cNvPr id="7" name="Tijdelijke aanduiding voor dianummer 6"/>
          <p:cNvSpPr>
            <a:spLocks noGrp="1"/>
          </p:cNvSpPr>
          <p:nvPr>
            <p:ph type="sldNum" sz="quarter" idx="12"/>
          </p:nvPr>
        </p:nvSpPr>
        <p:spPr/>
        <p:txBody>
          <a:bodyPr/>
          <a:lstStyle/>
          <a:p>
            <a:fld id="{F36C87F6-986D-49E6-AF40-1B3A1EE8064D}" type="slidenum">
              <a:rPr lang="nl-NL" noProof="0" smtClean="0"/>
              <a:pPr/>
              <a:t>‹nr.›</a:t>
            </a:fld>
            <a:endParaRPr lang="nl-NL" noProof="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212" y="473794"/>
            <a:ext cx="1965743" cy="1010990"/>
          </a:xfrm>
          <a:prstGeom prst="rect">
            <a:avLst/>
          </a:prstGeom>
        </p:spPr>
      </p:pic>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217614" y="274638"/>
            <a:ext cx="8330457" cy="1325562"/>
          </a:xfrm>
        </p:spPr>
        <p:txBody>
          <a:bodyPr/>
          <a:lstStyle>
            <a:lvl1pPr>
              <a:defRPr/>
            </a:lvl1pPr>
          </a:lstStyle>
          <a:p>
            <a:r>
              <a:rPr lang="nl-NL" noProof="0"/>
              <a:t>Klik om de stijl te bewerken</a:t>
            </a:r>
            <a:endParaRPr lang="nl-NL" noProof="0" dirty="0"/>
          </a:p>
        </p:txBody>
      </p:sp>
      <p:sp>
        <p:nvSpPr>
          <p:cNvPr id="3" name="Tijdelijke aanduiding voor tekst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a:t>Tekststijl van het model bewerken</a:t>
            </a:r>
          </a:p>
        </p:txBody>
      </p:sp>
      <p:sp>
        <p:nvSpPr>
          <p:cNvPr id="4" name="Tijdelijke aanduiding voor inhoud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5" name="Tijdelijke aanduiding voor tekst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a:t>Tekststijl van het model bewerken</a:t>
            </a:r>
          </a:p>
        </p:txBody>
      </p:sp>
      <p:sp>
        <p:nvSpPr>
          <p:cNvPr id="6" name="Tijdelijke aanduiding voor inhoud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7" name="Tijdelijke aanduiding voor datum 6"/>
          <p:cNvSpPr>
            <a:spLocks noGrp="1"/>
          </p:cNvSpPr>
          <p:nvPr>
            <p:ph type="dt" sz="half" idx="10"/>
          </p:nvPr>
        </p:nvSpPr>
        <p:spPr/>
        <p:txBody>
          <a:bodyPr/>
          <a:lstStyle/>
          <a:p>
            <a:fld id="{EDF33987-6305-4E2A-BF18-EF013ECE927B}" type="datetimeFigureOut">
              <a:rPr lang="nl-NL" noProof="0" smtClean="0"/>
              <a:pPr/>
              <a:t>8-11-2017</a:t>
            </a:fld>
            <a:endParaRPr lang="nl-NL" noProof="0"/>
          </a:p>
        </p:txBody>
      </p:sp>
      <p:sp>
        <p:nvSpPr>
          <p:cNvPr id="8" name="Tijdelijke aanduiding voor voettekst 7"/>
          <p:cNvSpPr>
            <a:spLocks noGrp="1"/>
          </p:cNvSpPr>
          <p:nvPr>
            <p:ph type="ftr" sz="quarter" idx="11"/>
          </p:nvPr>
        </p:nvSpPr>
        <p:spPr/>
        <p:txBody>
          <a:bodyPr/>
          <a:lstStyle/>
          <a:p>
            <a:endParaRPr lang="nl-NL" noProof="0"/>
          </a:p>
        </p:txBody>
      </p:sp>
      <p:sp>
        <p:nvSpPr>
          <p:cNvPr id="9" name="Tijdelijke aanduiding voor dianummer 8"/>
          <p:cNvSpPr>
            <a:spLocks noGrp="1"/>
          </p:cNvSpPr>
          <p:nvPr>
            <p:ph type="sldNum" sz="quarter" idx="12"/>
          </p:nvPr>
        </p:nvSpPr>
        <p:spPr/>
        <p:txBody>
          <a:bodyPr/>
          <a:lstStyle/>
          <a:p>
            <a:fld id="{F36C87F6-986D-49E6-AF40-1B3A1EE8064D}" type="slidenum">
              <a:rPr lang="nl-NL" noProof="0" smtClean="0"/>
              <a:pPr/>
              <a:t>‹nr.›</a:t>
            </a:fld>
            <a:endParaRPr lang="nl-NL" noProof="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212" y="473794"/>
            <a:ext cx="1965743" cy="1010990"/>
          </a:xfrm>
          <a:prstGeom prst="rect">
            <a:avLst/>
          </a:prstGeom>
        </p:spPr>
      </p:pic>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Klik om de stijl te bewerken</a:t>
            </a:r>
            <a:endParaRPr lang="nl-NL" noProof="0" dirty="0"/>
          </a:p>
        </p:txBody>
      </p:sp>
      <p:sp>
        <p:nvSpPr>
          <p:cNvPr id="3" name="Tijdelijke aanduiding voor datum 2"/>
          <p:cNvSpPr>
            <a:spLocks noGrp="1"/>
          </p:cNvSpPr>
          <p:nvPr>
            <p:ph type="dt" sz="half" idx="10"/>
          </p:nvPr>
        </p:nvSpPr>
        <p:spPr/>
        <p:txBody>
          <a:bodyPr/>
          <a:lstStyle/>
          <a:p>
            <a:fld id="{EDF33987-6305-4E2A-BF18-EF013ECE927B}" type="datetimeFigureOut">
              <a:rPr lang="nl-NL" noProof="0" smtClean="0"/>
              <a:pPr/>
              <a:t>8-11-2017</a:t>
            </a:fld>
            <a:endParaRPr lang="nl-NL" noProof="0"/>
          </a:p>
        </p:txBody>
      </p:sp>
      <p:sp>
        <p:nvSpPr>
          <p:cNvPr id="4" name="Tijdelijke aanduiding voor voettekst 3"/>
          <p:cNvSpPr>
            <a:spLocks noGrp="1"/>
          </p:cNvSpPr>
          <p:nvPr>
            <p:ph type="ftr" sz="quarter" idx="11"/>
          </p:nvPr>
        </p:nvSpPr>
        <p:spPr/>
        <p:txBody>
          <a:bodyPr/>
          <a:lstStyle/>
          <a:p>
            <a:endParaRPr lang="nl-NL" noProof="0"/>
          </a:p>
        </p:txBody>
      </p:sp>
      <p:sp>
        <p:nvSpPr>
          <p:cNvPr id="5" name="Tijdelijke aanduiding voor dianummer 4"/>
          <p:cNvSpPr>
            <a:spLocks noGrp="1"/>
          </p:cNvSpPr>
          <p:nvPr>
            <p:ph type="sldNum" sz="quarter" idx="12"/>
          </p:nvPr>
        </p:nvSpPr>
        <p:spPr/>
        <p:txBody>
          <a:bodyPr/>
          <a:lstStyle/>
          <a:p>
            <a:fld id="{F36C87F6-986D-49E6-AF40-1B3A1EE8064D}" type="slidenum">
              <a:rPr lang="nl-NL" noProof="0" smtClean="0"/>
              <a:pPr/>
              <a:t>‹nr.›</a:t>
            </a:fld>
            <a:endParaRPr lang="nl-NL" noProof="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F33987-6305-4E2A-BF18-EF013ECE927B}" type="datetimeFigureOut">
              <a:rPr lang="nl-NL" noProof="0" smtClean="0"/>
              <a:pPr/>
              <a:t>8-11-2017</a:t>
            </a:fld>
            <a:endParaRPr lang="nl-NL" noProof="0"/>
          </a:p>
        </p:txBody>
      </p:sp>
      <p:sp>
        <p:nvSpPr>
          <p:cNvPr id="3" name="Tijdelijke aanduiding voor voettekst 2"/>
          <p:cNvSpPr>
            <a:spLocks noGrp="1"/>
          </p:cNvSpPr>
          <p:nvPr>
            <p:ph type="ftr" sz="quarter" idx="11"/>
          </p:nvPr>
        </p:nvSpPr>
        <p:spPr/>
        <p:txBody>
          <a:bodyPr/>
          <a:lstStyle/>
          <a:p>
            <a:endParaRPr lang="nl-NL" noProof="0"/>
          </a:p>
        </p:txBody>
      </p:sp>
      <p:sp>
        <p:nvSpPr>
          <p:cNvPr id="4" name="Tijdelijke aanduiding voor dianummer 3"/>
          <p:cNvSpPr>
            <a:spLocks noGrp="1"/>
          </p:cNvSpPr>
          <p:nvPr>
            <p:ph type="sldNum" sz="quarter" idx="12"/>
          </p:nvPr>
        </p:nvSpPr>
        <p:spPr/>
        <p:txBody>
          <a:bodyPr/>
          <a:lstStyle/>
          <a:p>
            <a:fld id="{F36C87F6-986D-49E6-AF40-1B3A1EE8064D}" type="slidenum">
              <a:rPr lang="nl-NL" noProof="0" smtClean="0"/>
              <a:pPr/>
              <a:t>‹nr.›</a:t>
            </a:fld>
            <a:endParaRPr lang="nl-NL"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Pr>
        <a:solidFill>
          <a:schemeClr val="bg1"/>
        </a:solidFill>
        <a:effectLst/>
      </p:bgPr>
    </p:bg>
    <p:spTree>
      <p:nvGrpSpPr>
        <p:cNvPr id="1" name=""/>
        <p:cNvGrpSpPr/>
        <p:nvPr/>
      </p:nvGrpSpPr>
      <p:grpSpPr>
        <a:xfrm>
          <a:off x="0" y="0"/>
          <a:ext cx="0" cy="0"/>
          <a:chOff x="0" y="0"/>
          <a:chExt cx="0" cy="0"/>
        </a:xfrm>
      </p:grpSpPr>
      <p:sp>
        <p:nvSpPr>
          <p:cNvPr id="8" name="Rechthoe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noProof="0"/>
          </a:p>
        </p:txBody>
      </p:sp>
      <p:sp>
        <p:nvSpPr>
          <p:cNvPr id="2" name="Titel 1"/>
          <p:cNvSpPr>
            <a:spLocks noGrp="1"/>
          </p:cNvSpPr>
          <p:nvPr>
            <p:ph type="title"/>
          </p:nvPr>
        </p:nvSpPr>
        <p:spPr>
          <a:xfrm>
            <a:off x="684213" y="685800"/>
            <a:ext cx="3886200" cy="4038600"/>
          </a:xfrm>
        </p:spPr>
        <p:txBody>
          <a:bodyPr anchor="b">
            <a:noAutofit/>
          </a:bodyPr>
          <a:lstStyle>
            <a:lvl1pPr algn="l">
              <a:defRPr sz="4000" b="0"/>
            </a:lvl1pPr>
          </a:lstStyle>
          <a:p>
            <a:r>
              <a:rPr lang="nl-NL" noProof="0"/>
              <a:t>Klik om de stijl te bewerken</a:t>
            </a:r>
            <a:endParaRPr lang="nl-NL" noProof="0" dirty="0"/>
          </a:p>
        </p:txBody>
      </p:sp>
      <p:sp>
        <p:nvSpPr>
          <p:cNvPr id="3" name="Tijdelijke aanduiding voor inhoud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tekst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noProof="0"/>
              <a:t>Tekststijl van het model bewerken</a:t>
            </a:r>
          </a:p>
        </p:txBody>
      </p:sp>
      <p:sp>
        <p:nvSpPr>
          <p:cNvPr id="5" name="Tijdelijke aanduiding voor datum 4"/>
          <p:cNvSpPr>
            <a:spLocks noGrp="1"/>
          </p:cNvSpPr>
          <p:nvPr>
            <p:ph type="dt" sz="half" idx="10"/>
          </p:nvPr>
        </p:nvSpPr>
        <p:spPr/>
        <p:txBody>
          <a:bodyPr/>
          <a:lstStyle/>
          <a:p>
            <a:fld id="{EDF33987-6305-4E2A-BF18-EF013ECE927B}" type="datetimeFigureOut">
              <a:rPr lang="nl-NL" noProof="0" smtClean="0"/>
              <a:pPr/>
              <a:t>8-11-2017</a:t>
            </a:fld>
            <a:endParaRPr lang="nl-NL" noProof="0"/>
          </a:p>
        </p:txBody>
      </p:sp>
      <p:sp>
        <p:nvSpPr>
          <p:cNvPr id="6" name="Tijdelijke aanduiding voor voettekst 5"/>
          <p:cNvSpPr>
            <a:spLocks noGrp="1"/>
          </p:cNvSpPr>
          <p:nvPr>
            <p:ph type="ftr" sz="quarter" idx="11"/>
          </p:nvPr>
        </p:nvSpPr>
        <p:spPr/>
        <p:txBody>
          <a:bodyPr/>
          <a:lstStyle/>
          <a:p>
            <a:endParaRPr lang="nl-NL" noProof="0"/>
          </a:p>
        </p:txBody>
      </p:sp>
      <p:sp>
        <p:nvSpPr>
          <p:cNvPr id="7" name="Tijdelijke aanduiding voor dianummer 6"/>
          <p:cNvSpPr>
            <a:spLocks noGrp="1"/>
          </p:cNvSpPr>
          <p:nvPr>
            <p:ph type="sldNum" sz="quarter" idx="12"/>
          </p:nvPr>
        </p:nvSpPr>
        <p:spPr/>
        <p:txBody>
          <a:bodyPr/>
          <a:lstStyle/>
          <a:p>
            <a:fld id="{F36C87F6-986D-49E6-AF40-1B3A1EE8064D}" type="slidenum">
              <a:rPr lang="nl-NL" noProof="0" smtClean="0"/>
              <a:pPr/>
              <a:t>‹nr.›</a:t>
            </a:fld>
            <a:endParaRPr lang="nl-NL" noProof="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bg1"/>
        </a:solidFill>
        <a:effectLst/>
      </p:bgPr>
    </p:bg>
    <p:spTree>
      <p:nvGrpSpPr>
        <p:cNvPr id="1" name=""/>
        <p:cNvGrpSpPr/>
        <p:nvPr/>
      </p:nvGrpSpPr>
      <p:grpSpPr>
        <a:xfrm>
          <a:off x="0" y="0"/>
          <a:ext cx="0" cy="0"/>
          <a:chOff x="0" y="0"/>
          <a:chExt cx="0" cy="0"/>
        </a:xfrm>
      </p:grpSpPr>
      <p:sp>
        <p:nvSpPr>
          <p:cNvPr id="8" name="Rechthoe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noProof="0"/>
          </a:p>
        </p:txBody>
      </p:sp>
      <p:sp>
        <p:nvSpPr>
          <p:cNvPr id="2" name="Titel 1"/>
          <p:cNvSpPr>
            <a:spLocks noGrp="1"/>
          </p:cNvSpPr>
          <p:nvPr>
            <p:ph type="title"/>
          </p:nvPr>
        </p:nvSpPr>
        <p:spPr>
          <a:xfrm>
            <a:off x="684213" y="685800"/>
            <a:ext cx="3886200" cy="4038600"/>
          </a:xfrm>
        </p:spPr>
        <p:txBody>
          <a:bodyPr anchor="b">
            <a:noAutofit/>
          </a:bodyPr>
          <a:lstStyle>
            <a:lvl1pPr algn="l">
              <a:defRPr sz="4000" b="0"/>
            </a:lvl1pPr>
          </a:lstStyle>
          <a:p>
            <a:r>
              <a:rPr lang="nl-NL" noProof="0"/>
              <a:t>Klik om de stijl te bewerken</a:t>
            </a:r>
            <a:endParaRPr lang="nl-NL" noProof="0" dirty="0"/>
          </a:p>
        </p:txBody>
      </p:sp>
      <p:sp>
        <p:nvSpPr>
          <p:cNvPr id="3" name="Tijdelijke aanduiding voor afbeelding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noProof="0"/>
              <a:t>Klik op het pictogram als u een afbeelding wilt toevoegen</a:t>
            </a:r>
          </a:p>
        </p:txBody>
      </p:sp>
      <p:sp>
        <p:nvSpPr>
          <p:cNvPr id="4" name="Tijdelijke aanduiding voor tekst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noProof="0"/>
              <a:t>Tekststijl van het model bewerken</a:t>
            </a:r>
          </a:p>
        </p:txBody>
      </p:sp>
      <p:sp>
        <p:nvSpPr>
          <p:cNvPr id="5" name="Tijdelijke aanduiding voor datum 4"/>
          <p:cNvSpPr>
            <a:spLocks noGrp="1"/>
          </p:cNvSpPr>
          <p:nvPr>
            <p:ph type="dt" sz="half" idx="10"/>
          </p:nvPr>
        </p:nvSpPr>
        <p:spPr/>
        <p:txBody>
          <a:bodyPr/>
          <a:lstStyle/>
          <a:p>
            <a:fld id="{EDF33987-6305-4E2A-BF18-EF013ECE927B}" type="datetimeFigureOut">
              <a:rPr lang="nl-NL" noProof="0" smtClean="0"/>
              <a:pPr/>
              <a:t>8-11-2017</a:t>
            </a:fld>
            <a:endParaRPr lang="nl-NL" noProof="0"/>
          </a:p>
        </p:txBody>
      </p:sp>
      <p:sp>
        <p:nvSpPr>
          <p:cNvPr id="6" name="Tijdelijke aanduiding voor voettekst 5"/>
          <p:cNvSpPr>
            <a:spLocks noGrp="1"/>
          </p:cNvSpPr>
          <p:nvPr>
            <p:ph type="ftr" sz="quarter" idx="11"/>
          </p:nvPr>
        </p:nvSpPr>
        <p:spPr/>
        <p:txBody>
          <a:bodyPr/>
          <a:lstStyle/>
          <a:p>
            <a:endParaRPr lang="nl-NL" noProof="0"/>
          </a:p>
        </p:txBody>
      </p:sp>
      <p:sp>
        <p:nvSpPr>
          <p:cNvPr id="7" name="Tijdelijke aanduiding voor dianummer 6"/>
          <p:cNvSpPr>
            <a:spLocks noGrp="1"/>
          </p:cNvSpPr>
          <p:nvPr>
            <p:ph type="sldNum" sz="quarter" idx="12"/>
          </p:nvPr>
        </p:nvSpPr>
        <p:spPr/>
        <p:txBody>
          <a:bodyPr/>
          <a:lstStyle/>
          <a:p>
            <a:fld id="{F36C87F6-986D-49E6-AF40-1B3A1EE8064D}" type="slidenum">
              <a:rPr lang="nl-NL" noProof="0" smtClean="0"/>
              <a:pPr/>
              <a:t>‹nr.›</a:t>
            </a:fld>
            <a:endParaRPr lang="nl-NL" noProof="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0">
              <a:schemeClr val="bg1">
                <a:lumMod val="10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nl-NL" noProof="0" dirty="0"/>
              <a:t>Klik om de stijl te bewerken</a:t>
            </a:r>
          </a:p>
        </p:txBody>
      </p:sp>
      <p:sp>
        <p:nvSpPr>
          <p:cNvPr id="3" name="Tijdelijke aanduiding voor tekst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4" name="Tijdelijke aanduiding voor datum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nl-NL" noProof="0" smtClean="0"/>
              <a:pPr/>
              <a:t>8-11-2017</a:t>
            </a:fld>
            <a:endParaRPr lang="nl-NL" noProof="0"/>
          </a:p>
        </p:txBody>
      </p:sp>
      <p:sp>
        <p:nvSpPr>
          <p:cNvPr id="5" name="Tijdelijke aanduiding voor voettekst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nl-NL" noProof="0"/>
          </a:p>
        </p:txBody>
      </p:sp>
      <p:sp>
        <p:nvSpPr>
          <p:cNvPr id="6" name="Tijdelijke aanduiding voor dianumm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6A2A7F39-4808-4F0F-9BDB-A7D7D0166861}" type="slidenum">
              <a:rPr lang="nl-NL" smtClean="0"/>
              <a:pPr/>
              <a:t>‹nr.›</a:t>
            </a:fld>
            <a:endParaRPr lang="nl-NL"/>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buClr>
        <a:buSzPct val="80000"/>
        <a:buFont typeface="Arial" pitchFamily="34" charset="0"/>
        <a:buChar char="•"/>
        <a:defRPr sz="2400" kern="1200">
          <a:solidFill>
            <a:schemeClr val="tx2"/>
          </a:solidFill>
          <a:latin typeface="+mn-lt"/>
          <a:ea typeface="+mn-ea"/>
          <a:cs typeface="+mn-cs"/>
        </a:defRPr>
      </a:lvl1pPr>
      <a:lvl2pPr marL="502920" indent="-228600" algn="l" defTabSz="914400" rtl="0" eaLnBrk="1" latinLnBrk="0" hangingPunct="1">
        <a:lnSpc>
          <a:spcPct val="100000"/>
        </a:lnSpc>
        <a:spcBef>
          <a:spcPts val="600"/>
        </a:spcBef>
        <a:buClr>
          <a:schemeClr val="tx1"/>
        </a:buClr>
        <a:buSzPct val="80000"/>
        <a:buFont typeface="Arial" pitchFamily="34" charset="0"/>
        <a:buChar char="•"/>
        <a:defRPr sz="2000" kern="1200">
          <a:solidFill>
            <a:schemeClr val="tx2"/>
          </a:solidFill>
          <a:latin typeface="+mn-lt"/>
          <a:ea typeface="+mn-ea"/>
          <a:cs typeface="+mn-cs"/>
        </a:defRPr>
      </a:lvl2pPr>
      <a:lvl3pPr marL="731520" indent="-228600" algn="l" defTabSz="914400" rtl="0" eaLnBrk="1" latinLnBrk="0" hangingPunct="1">
        <a:lnSpc>
          <a:spcPct val="100000"/>
        </a:lnSpc>
        <a:spcBef>
          <a:spcPts val="600"/>
        </a:spcBef>
        <a:buClr>
          <a:schemeClr val="tx1"/>
        </a:buClr>
        <a:buSzPct val="80000"/>
        <a:buFont typeface="Arial" pitchFamily="34" charset="0"/>
        <a:buChar char="•"/>
        <a:defRPr sz="1800" kern="1200">
          <a:solidFill>
            <a:schemeClr val="tx2"/>
          </a:solidFill>
          <a:latin typeface="+mn-lt"/>
          <a:ea typeface="+mn-ea"/>
          <a:cs typeface="+mn-cs"/>
        </a:defRPr>
      </a:lvl3pPr>
      <a:lvl4pPr marL="960120" indent="-228600" algn="l" defTabSz="914400" rtl="0" eaLnBrk="1" latinLnBrk="0" hangingPunct="1">
        <a:lnSpc>
          <a:spcPct val="100000"/>
        </a:lnSpc>
        <a:spcBef>
          <a:spcPts val="600"/>
        </a:spcBef>
        <a:buClr>
          <a:schemeClr val="tx1"/>
        </a:buClr>
        <a:buSzPct val="80000"/>
        <a:buFont typeface="Arial" pitchFamily="34" charset="0"/>
        <a:buChar char="•"/>
        <a:defRPr sz="1600" kern="1200">
          <a:solidFill>
            <a:schemeClr val="tx2"/>
          </a:solidFill>
          <a:latin typeface="+mn-lt"/>
          <a:ea typeface="+mn-ea"/>
          <a:cs typeface="+mn-cs"/>
        </a:defRPr>
      </a:lvl4pPr>
      <a:lvl5pPr marL="1188720" indent="-228600" algn="l" defTabSz="914400" rtl="0" eaLnBrk="1" latinLnBrk="0" hangingPunct="1">
        <a:lnSpc>
          <a:spcPct val="100000"/>
        </a:lnSpc>
        <a:spcBef>
          <a:spcPts val="600"/>
        </a:spcBef>
        <a:buClr>
          <a:schemeClr val="tx1"/>
        </a:buClr>
        <a:buSzPct val="80000"/>
        <a:buFont typeface="Arial" pitchFamily="34" charset="0"/>
        <a:buChar char="•"/>
        <a:defRPr sz="1600" kern="1200">
          <a:solidFill>
            <a:schemeClr val="tx2"/>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18" Type="http://schemas.openxmlformats.org/officeDocument/2006/relationships/image" Target="../media/image12.png"/><Relationship Id="rId26" Type="http://schemas.openxmlformats.org/officeDocument/2006/relationships/image" Target="../media/image38.gif"/><Relationship Id="rId39" Type="http://schemas.openxmlformats.org/officeDocument/2006/relationships/image" Target="../media/image51.jpeg"/><Relationship Id="rId3" Type="http://schemas.openxmlformats.org/officeDocument/2006/relationships/image" Target="../media/image17.jpeg"/><Relationship Id="rId21" Type="http://schemas.openxmlformats.org/officeDocument/2006/relationships/image" Target="../media/image34.png"/><Relationship Id="rId34" Type="http://schemas.openxmlformats.org/officeDocument/2006/relationships/image" Target="../media/image46.jpeg"/><Relationship Id="rId42" Type="http://schemas.openxmlformats.org/officeDocument/2006/relationships/image" Target="../media/image54.jpeg"/><Relationship Id="rId7" Type="http://schemas.openxmlformats.org/officeDocument/2006/relationships/image" Target="../media/image21.jpeg"/><Relationship Id="rId12" Type="http://schemas.openxmlformats.org/officeDocument/2006/relationships/image" Target="../media/image26.jpg"/><Relationship Id="rId17" Type="http://schemas.openxmlformats.org/officeDocument/2006/relationships/image" Target="../media/image31.jpeg"/><Relationship Id="rId25" Type="http://schemas.openxmlformats.org/officeDocument/2006/relationships/image" Target="../media/image37.jpeg"/><Relationship Id="rId33" Type="http://schemas.openxmlformats.org/officeDocument/2006/relationships/image" Target="../media/image45.png"/><Relationship Id="rId38" Type="http://schemas.openxmlformats.org/officeDocument/2006/relationships/image" Target="../media/image50.png"/><Relationship Id="rId2" Type="http://schemas.openxmlformats.org/officeDocument/2006/relationships/image" Target="../media/image16.jpeg"/><Relationship Id="rId16" Type="http://schemas.openxmlformats.org/officeDocument/2006/relationships/image" Target="../media/image30.png"/><Relationship Id="rId20" Type="http://schemas.openxmlformats.org/officeDocument/2006/relationships/image" Target="../media/image33.png"/><Relationship Id="rId29" Type="http://schemas.openxmlformats.org/officeDocument/2006/relationships/image" Target="../media/image41.jpeg"/><Relationship Id="rId41"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24" Type="http://schemas.openxmlformats.org/officeDocument/2006/relationships/image" Target="../media/image36.gif"/><Relationship Id="rId32" Type="http://schemas.openxmlformats.org/officeDocument/2006/relationships/image" Target="../media/image44.jpeg"/><Relationship Id="rId37" Type="http://schemas.openxmlformats.org/officeDocument/2006/relationships/image" Target="../media/image49.png"/><Relationship Id="rId40" Type="http://schemas.openxmlformats.org/officeDocument/2006/relationships/image" Target="../media/image52.gif"/><Relationship Id="rId5" Type="http://schemas.openxmlformats.org/officeDocument/2006/relationships/image" Target="../media/image19.jpeg"/><Relationship Id="rId15" Type="http://schemas.openxmlformats.org/officeDocument/2006/relationships/image" Target="../media/image29.jpg"/><Relationship Id="rId23" Type="http://schemas.openxmlformats.org/officeDocument/2006/relationships/image" Target="../media/image10.jpeg"/><Relationship Id="rId28" Type="http://schemas.openxmlformats.org/officeDocument/2006/relationships/image" Target="../media/image40.png"/><Relationship Id="rId36" Type="http://schemas.openxmlformats.org/officeDocument/2006/relationships/image" Target="../media/image48.png"/><Relationship Id="rId10" Type="http://schemas.openxmlformats.org/officeDocument/2006/relationships/image" Target="../media/image24.jpg"/><Relationship Id="rId19" Type="http://schemas.openxmlformats.org/officeDocument/2006/relationships/image" Target="../media/image32.png"/><Relationship Id="rId31" Type="http://schemas.openxmlformats.org/officeDocument/2006/relationships/image" Target="../media/image43.pn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png"/><Relationship Id="rId22" Type="http://schemas.openxmlformats.org/officeDocument/2006/relationships/image" Target="../media/image35.jp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 Id="rId43"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17612" y="1828799"/>
            <a:ext cx="9989367" cy="3048001"/>
          </a:xfrm>
        </p:spPr>
        <p:txBody>
          <a:bodyPr/>
          <a:lstStyle/>
          <a:p>
            <a:pPr>
              <a:spcAft>
                <a:spcPts val="1200"/>
              </a:spcAft>
            </a:pPr>
            <a:r>
              <a:rPr lang="nl-NL" sz="3300" dirty="0"/>
              <a:t>Circulaire economie in onderwijs en mkb</a:t>
            </a:r>
            <a:br>
              <a:rPr lang="nl-NL" sz="3300" dirty="0"/>
            </a:br>
            <a:br>
              <a:rPr lang="nl-NL" sz="1000" dirty="0"/>
            </a:br>
            <a:r>
              <a:rPr lang="nl-NL" b="1" dirty="0"/>
              <a:t>“Parels zonder ketting”</a:t>
            </a:r>
          </a:p>
        </p:txBody>
      </p:sp>
      <p:sp>
        <p:nvSpPr>
          <p:cNvPr id="3" name="Ondertitel 2"/>
          <p:cNvSpPr>
            <a:spLocks noGrp="1"/>
          </p:cNvSpPr>
          <p:nvPr>
            <p:ph type="subTitle" idx="1"/>
          </p:nvPr>
        </p:nvSpPr>
        <p:spPr/>
        <p:txBody>
          <a:bodyPr/>
          <a:lstStyle/>
          <a:p>
            <a:r>
              <a:rPr lang="nl-NL" dirty="0"/>
              <a:t>Klimaattop Noord NL</a:t>
            </a:r>
          </a:p>
          <a:p>
            <a:r>
              <a:rPr lang="nl-NL" dirty="0"/>
              <a:t>Groningen, 9 november 2017</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Inventarisatie: </a:t>
            </a:r>
            <a:r>
              <a:rPr lang="nl-NL" b="1"/>
              <a:t>interviews</a:t>
            </a:r>
          </a:p>
        </p:txBody>
      </p:sp>
      <p:sp>
        <p:nvSpPr>
          <p:cNvPr id="8" name="Tijdelijke aanduiding voor inhoud 7"/>
          <p:cNvSpPr>
            <a:spLocks noGrp="1"/>
          </p:cNvSpPr>
          <p:nvPr>
            <p:ph idx="1"/>
          </p:nvPr>
        </p:nvSpPr>
        <p:spPr>
          <a:xfrm>
            <a:off x="1217614" y="2037928"/>
            <a:ext cx="10277398" cy="4343400"/>
          </a:xfrm>
        </p:spPr>
        <p:txBody>
          <a:bodyPr>
            <a:normAutofit/>
          </a:bodyPr>
          <a:lstStyle/>
          <a:p>
            <a:r>
              <a:rPr lang="nl-NL" b="1" dirty="0"/>
              <a:t>7</a:t>
            </a:r>
            <a:r>
              <a:rPr lang="nl-NL" dirty="0"/>
              <a:t> basisscholen</a:t>
            </a:r>
          </a:p>
          <a:p>
            <a:r>
              <a:rPr lang="nl-NL" b="1" dirty="0"/>
              <a:t>5</a:t>
            </a:r>
            <a:r>
              <a:rPr lang="nl-NL" dirty="0"/>
              <a:t> NME-centra</a:t>
            </a:r>
          </a:p>
          <a:p>
            <a:r>
              <a:rPr lang="nl-NL" b="1" dirty="0"/>
              <a:t>3 </a:t>
            </a:r>
            <a:r>
              <a:rPr lang="nl-NL" dirty="0"/>
              <a:t>maatschappelijke organisaties</a:t>
            </a:r>
          </a:p>
          <a:p>
            <a:r>
              <a:rPr lang="nl-NL" b="1" dirty="0"/>
              <a:t>5 </a:t>
            </a:r>
            <a:r>
              <a:rPr lang="nl-NL" dirty="0"/>
              <a:t>VMBO-scholen</a:t>
            </a:r>
          </a:p>
          <a:p>
            <a:r>
              <a:rPr lang="nl-NL" b="1" dirty="0"/>
              <a:t>5 </a:t>
            </a:r>
            <a:r>
              <a:rPr lang="nl-NL" dirty="0"/>
              <a:t>HAVO/</a:t>
            </a:r>
            <a:r>
              <a:rPr lang="nl-NL" dirty="0" err="1"/>
              <a:t>VWO-scholen</a:t>
            </a:r>
            <a:endParaRPr lang="nl-NL" dirty="0"/>
          </a:p>
          <a:p>
            <a:r>
              <a:rPr lang="nl-NL" b="1" dirty="0"/>
              <a:t>7 </a:t>
            </a:r>
            <a:r>
              <a:rPr lang="nl-NL" dirty="0"/>
              <a:t>MBO-instellingen*</a:t>
            </a:r>
          </a:p>
          <a:p>
            <a:endParaRPr lang="nl-NL" sz="1400" dirty="0"/>
          </a:p>
          <a:p>
            <a:pPr marL="45720" indent="0">
              <a:buNone/>
            </a:pPr>
            <a:r>
              <a:rPr lang="nl-NL" sz="1400" dirty="0"/>
              <a:t>* Noord-Nederland</a:t>
            </a:r>
            <a:endParaRPr lang="nl-NL" dirty="0"/>
          </a:p>
        </p:txBody>
      </p:sp>
      <p:sp>
        <p:nvSpPr>
          <p:cNvPr id="10" name="Tijdelijke aanduiding voor inhoud 7"/>
          <p:cNvSpPr txBox="1">
            <a:spLocks/>
          </p:cNvSpPr>
          <p:nvPr/>
        </p:nvSpPr>
        <p:spPr>
          <a:xfrm>
            <a:off x="6835104" y="2037928"/>
            <a:ext cx="4680520" cy="4343400"/>
          </a:xfrm>
          <a:prstGeom prst="rect">
            <a:avLst/>
          </a:prstGeom>
        </p:spPr>
        <p:txBody>
          <a:bodyPr vert="horz" lIns="91440" tIns="45720" rIns="91440" bIns="45720" rtlCol="0">
            <a:normAutofit/>
          </a:bodyPr>
          <a:lstStyle>
            <a:lvl1pPr marL="274320" indent="-228600" algn="l" defTabSz="914400" rtl="0" eaLnBrk="1" latinLnBrk="0" hangingPunct="1">
              <a:lnSpc>
                <a:spcPct val="100000"/>
              </a:lnSpc>
              <a:spcBef>
                <a:spcPts val="1800"/>
              </a:spcBef>
              <a:buClr>
                <a:schemeClr val="tx1"/>
              </a:buClr>
              <a:buSzPct val="80000"/>
              <a:buFont typeface="Arial" pitchFamily="34" charset="0"/>
              <a:buChar char="•"/>
              <a:defRPr sz="2400" kern="1200">
                <a:solidFill>
                  <a:schemeClr val="tx2"/>
                </a:solidFill>
                <a:latin typeface="+mn-lt"/>
                <a:ea typeface="+mn-ea"/>
                <a:cs typeface="+mn-cs"/>
              </a:defRPr>
            </a:lvl1pPr>
            <a:lvl2pPr marL="502920" indent="-228600" algn="l" defTabSz="914400" rtl="0" eaLnBrk="1" latinLnBrk="0" hangingPunct="1">
              <a:lnSpc>
                <a:spcPct val="100000"/>
              </a:lnSpc>
              <a:spcBef>
                <a:spcPts val="600"/>
              </a:spcBef>
              <a:buClr>
                <a:schemeClr val="tx1"/>
              </a:buClr>
              <a:buSzPct val="80000"/>
              <a:buFont typeface="Arial" pitchFamily="34" charset="0"/>
              <a:buChar char="•"/>
              <a:defRPr sz="2000" kern="1200">
                <a:solidFill>
                  <a:schemeClr val="tx2"/>
                </a:solidFill>
                <a:latin typeface="+mn-lt"/>
                <a:ea typeface="+mn-ea"/>
                <a:cs typeface="+mn-cs"/>
              </a:defRPr>
            </a:lvl2pPr>
            <a:lvl3pPr marL="731520" indent="-228600" algn="l" defTabSz="914400" rtl="0" eaLnBrk="1" latinLnBrk="0" hangingPunct="1">
              <a:lnSpc>
                <a:spcPct val="100000"/>
              </a:lnSpc>
              <a:spcBef>
                <a:spcPts val="600"/>
              </a:spcBef>
              <a:buClr>
                <a:schemeClr val="tx1"/>
              </a:buClr>
              <a:buSzPct val="80000"/>
              <a:buFont typeface="Arial" pitchFamily="34" charset="0"/>
              <a:buChar char="•"/>
              <a:defRPr sz="1800" kern="1200">
                <a:solidFill>
                  <a:schemeClr val="tx2"/>
                </a:solidFill>
                <a:latin typeface="+mn-lt"/>
                <a:ea typeface="+mn-ea"/>
                <a:cs typeface="+mn-cs"/>
              </a:defRPr>
            </a:lvl3pPr>
            <a:lvl4pPr marL="960120" indent="-228600" algn="l" defTabSz="914400" rtl="0" eaLnBrk="1" latinLnBrk="0" hangingPunct="1">
              <a:lnSpc>
                <a:spcPct val="100000"/>
              </a:lnSpc>
              <a:spcBef>
                <a:spcPts val="600"/>
              </a:spcBef>
              <a:buClr>
                <a:schemeClr val="tx1"/>
              </a:buClr>
              <a:buSzPct val="80000"/>
              <a:buFont typeface="Arial" pitchFamily="34" charset="0"/>
              <a:buChar char="•"/>
              <a:defRPr sz="1600" kern="1200">
                <a:solidFill>
                  <a:schemeClr val="tx2"/>
                </a:solidFill>
                <a:latin typeface="+mn-lt"/>
                <a:ea typeface="+mn-ea"/>
                <a:cs typeface="+mn-cs"/>
              </a:defRPr>
            </a:lvl4pPr>
            <a:lvl5pPr marL="1188720" indent="-228600" algn="l" defTabSz="914400" rtl="0" eaLnBrk="1" latinLnBrk="0" hangingPunct="1">
              <a:lnSpc>
                <a:spcPct val="100000"/>
              </a:lnSpc>
              <a:spcBef>
                <a:spcPts val="600"/>
              </a:spcBef>
              <a:buClr>
                <a:schemeClr val="tx1"/>
              </a:buClr>
              <a:buSzPct val="80000"/>
              <a:buFont typeface="Arial" pitchFamily="34" charset="0"/>
              <a:buChar char="•"/>
              <a:defRPr sz="1600" kern="1200">
                <a:solidFill>
                  <a:schemeClr val="tx2"/>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r>
              <a:rPr lang="nl-NL" b="1" dirty="0"/>
              <a:t>4</a:t>
            </a:r>
            <a:r>
              <a:rPr lang="nl-NL" dirty="0"/>
              <a:t> </a:t>
            </a:r>
            <a:r>
              <a:rPr lang="nl-NL" dirty="0" err="1"/>
              <a:t>HBO-instellingen</a:t>
            </a:r>
            <a:r>
              <a:rPr lang="nl-NL" dirty="0"/>
              <a:t>*</a:t>
            </a:r>
          </a:p>
          <a:p>
            <a:r>
              <a:rPr lang="nl-NL" b="1" dirty="0"/>
              <a:t>1</a:t>
            </a:r>
            <a:r>
              <a:rPr lang="nl-NL" dirty="0"/>
              <a:t> universiteit*</a:t>
            </a:r>
          </a:p>
          <a:p>
            <a:r>
              <a:rPr lang="nl-NL" b="1" dirty="0"/>
              <a:t>9</a:t>
            </a:r>
            <a:r>
              <a:rPr lang="nl-NL" dirty="0"/>
              <a:t> ondernemersverenigingen</a:t>
            </a:r>
            <a:endParaRPr lang="nl-NL" b="1" dirty="0"/>
          </a:p>
          <a:p>
            <a:r>
              <a:rPr lang="nl-NL" b="1" dirty="0"/>
              <a:t>5 </a:t>
            </a:r>
            <a:r>
              <a:rPr lang="nl-NL" dirty="0"/>
              <a:t>individuele </a:t>
            </a:r>
            <a:r>
              <a:rPr lang="nl-NL" dirty="0" err="1"/>
              <a:t>MKBers</a:t>
            </a:r>
            <a:endParaRPr lang="nl-NL" dirty="0"/>
          </a:p>
          <a:p>
            <a:r>
              <a:rPr lang="nl-NL" b="1" dirty="0"/>
              <a:t>6 </a:t>
            </a:r>
            <a:r>
              <a:rPr lang="nl-NL" dirty="0"/>
              <a:t>gemeenten</a:t>
            </a:r>
          </a:p>
          <a:p>
            <a:r>
              <a:rPr lang="nl-NL" b="1" dirty="0"/>
              <a:t>1 </a:t>
            </a:r>
            <a:r>
              <a:rPr lang="nl-NL" dirty="0"/>
              <a:t>provincie</a:t>
            </a:r>
          </a:p>
        </p:txBody>
      </p:sp>
    </p:spTree>
    <p:extLst>
      <p:ext uri="{BB962C8B-B14F-4D97-AF65-F5344CB8AC3E}">
        <p14:creationId xmlns:p14="http://schemas.microsoft.com/office/powerpoint/2010/main" val="413572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71D15-30BC-4CA0-B2F2-4082BB66ED0B}"/>
              </a:ext>
            </a:extLst>
          </p:cNvPr>
          <p:cNvSpPr>
            <a:spLocks noGrp="1"/>
          </p:cNvSpPr>
          <p:nvPr>
            <p:ph type="title"/>
          </p:nvPr>
        </p:nvSpPr>
        <p:spPr>
          <a:xfrm>
            <a:off x="333772" y="274638"/>
            <a:ext cx="8928992" cy="1325562"/>
          </a:xfrm>
        </p:spPr>
        <p:txBody>
          <a:bodyPr/>
          <a:lstStyle/>
          <a:p>
            <a:r>
              <a:rPr lang="nl-NL" dirty="0"/>
              <a:t>1.	Circulaire economie </a:t>
            </a:r>
            <a:br>
              <a:rPr lang="nl-NL" dirty="0"/>
            </a:br>
            <a:r>
              <a:rPr lang="nl-NL" dirty="0"/>
              <a:t>	is een </a:t>
            </a:r>
            <a:r>
              <a:rPr lang="nl-NL" b="1" dirty="0"/>
              <a:t>lastig thema</a:t>
            </a:r>
          </a:p>
        </p:txBody>
      </p:sp>
      <p:sp>
        <p:nvSpPr>
          <p:cNvPr id="3" name="Tijdelijke aanduiding voor inhoud 2">
            <a:extLst>
              <a:ext uri="{FF2B5EF4-FFF2-40B4-BE49-F238E27FC236}">
                <a16:creationId xmlns:a16="http://schemas.microsoft.com/office/drawing/2014/main" id="{CCE20D0D-EA4C-46FF-AA84-971F44CA362B}"/>
              </a:ext>
            </a:extLst>
          </p:cNvPr>
          <p:cNvSpPr>
            <a:spLocks noGrp="1"/>
          </p:cNvSpPr>
          <p:nvPr>
            <p:ph idx="1"/>
          </p:nvPr>
        </p:nvSpPr>
        <p:spPr>
          <a:xfrm>
            <a:off x="1217614" y="1828800"/>
            <a:ext cx="5020814" cy="4343400"/>
          </a:xfrm>
        </p:spPr>
        <p:txBody>
          <a:bodyPr>
            <a:normAutofit fontScale="92500"/>
          </a:bodyPr>
          <a:lstStyle/>
          <a:p>
            <a:r>
              <a:rPr lang="nl-NL" dirty="0"/>
              <a:t>Het begrip zorgt voor verwarring</a:t>
            </a:r>
          </a:p>
          <a:p>
            <a:r>
              <a:rPr lang="nl-NL" dirty="0"/>
              <a:t>Afval, duurzaamheid, recycling, energiebesparing, etc.</a:t>
            </a:r>
          </a:p>
          <a:p>
            <a:r>
              <a:rPr lang="nl-NL" dirty="0"/>
              <a:t>Lesmateriaal is nog onvoldoende beschikbaar (of vindbaar)</a:t>
            </a:r>
          </a:p>
          <a:p>
            <a:r>
              <a:rPr lang="nl-NL" dirty="0"/>
              <a:t>Circulaire economie is nog niet bekend genoeg, bij leerlingen én docenten, om er werk van te maken</a:t>
            </a:r>
          </a:p>
        </p:txBody>
      </p:sp>
      <p:sp>
        <p:nvSpPr>
          <p:cNvPr id="5" name="Rechthoek 4">
            <a:extLst>
              <a:ext uri="{FF2B5EF4-FFF2-40B4-BE49-F238E27FC236}">
                <a16:creationId xmlns:a16="http://schemas.microsoft.com/office/drawing/2014/main" id="{EA1C7C34-97FA-489C-92B7-9E63E7A92B9A}"/>
              </a:ext>
            </a:extLst>
          </p:cNvPr>
          <p:cNvSpPr/>
          <p:nvPr/>
        </p:nvSpPr>
        <p:spPr>
          <a:xfrm>
            <a:off x="7174532" y="3031004"/>
            <a:ext cx="4292625" cy="1431161"/>
          </a:xfrm>
          <a:prstGeom prst="rect">
            <a:avLst/>
          </a:prstGeom>
        </p:spPr>
        <p:txBody>
          <a:bodyPr wrap="square">
            <a:spAutoFit/>
          </a:bodyPr>
          <a:lstStyle/>
          <a:p>
            <a:pPr algn="ctr"/>
            <a:r>
              <a:rPr lang="nl-NL" sz="2000" i="1" dirty="0">
                <a:solidFill>
                  <a:srgbClr val="000000"/>
                </a:solidFill>
                <a:latin typeface="Century Gothic" panose="020B0502020202020204" pitchFamily="34" charset="0"/>
              </a:rPr>
              <a:t>Hoe krijg je dat nu bij de kinderen helder, dat materialen rondgaan in een cirkel?</a:t>
            </a:r>
          </a:p>
          <a:p>
            <a:pPr algn="ctr"/>
            <a:endParaRPr lang="nl-NL" sz="1100" i="1" dirty="0">
              <a:solidFill>
                <a:srgbClr val="000000"/>
              </a:solidFill>
              <a:latin typeface="Century Gothic" panose="020B0502020202020204" pitchFamily="34" charset="0"/>
            </a:endParaRPr>
          </a:p>
          <a:p>
            <a:pPr algn="ctr"/>
            <a:r>
              <a:rPr lang="nl-NL" sz="1600" dirty="0"/>
              <a:t>— Docent VMBO</a:t>
            </a:r>
            <a:r>
              <a:rPr lang="nl-NL" sz="1600" i="1" dirty="0">
                <a:solidFill>
                  <a:srgbClr val="000000"/>
                </a:solidFill>
                <a:latin typeface="Century Gothic" panose="020B0502020202020204" pitchFamily="34" charset="0"/>
              </a:rPr>
              <a:t> </a:t>
            </a:r>
            <a:endParaRPr lang="nl-NL" sz="1600" dirty="0"/>
          </a:p>
        </p:txBody>
      </p:sp>
      <p:sp>
        <p:nvSpPr>
          <p:cNvPr id="6" name="Rechthoek 5">
            <a:extLst>
              <a:ext uri="{FF2B5EF4-FFF2-40B4-BE49-F238E27FC236}">
                <a16:creationId xmlns:a16="http://schemas.microsoft.com/office/drawing/2014/main" id="{B5E27D5A-E7C4-48AD-87A0-5BDCC7DA5790}"/>
              </a:ext>
            </a:extLst>
          </p:cNvPr>
          <p:cNvSpPr/>
          <p:nvPr/>
        </p:nvSpPr>
        <p:spPr>
          <a:xfrm>
            <a:off x="10630916" y="3501008"/>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p>
        </p:txBody>
      </p:sp>
      <p:sp>
        <p:nvSpPr>
          <p:cNvPr id="7" name="Rechthoek 6">
            <a:extLst>
              <a:ext uri="{FF2B5EF4-FFF2-40B4-BE49-F238E27FC236}">
                <a16:creationId xmlns:a16="http://schemas.microsoft.com/office/drawing/2014/main" id="{84258EFE-363E-4E0B-98D7-C6C167BBEE7D}"/>
              </a:ext>
            </a:extLst>
          </p:cNvPr>
          <p:cNvSpPr/>
          <p:nvPr/>
        </p:nvSpPr>
        <p:spPr>
          <a:xfrm>
            <a:off x="7333368" y="2852936"/>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endParaRPr lang="nl-NL" sz="5400" dirty="0"/>
          </a:p>
        </p:txBody>
      </p:sp>
    </p:spTree>
    <p:extLst>
      <p:ext uri="{BB962C8B-B14F-4D97-AF65-F5344CB8AC3E}">
        <p14:creationId xmlns:p14="http://schemas.microsoft.com/office/powerpoint/2010/main" val="368061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71D15-30BC-4CA0-B2F2-4082BB66ED0B}"/>
              </a:ext>
            </a:extLst>
          </p:cNvPr>
          <p:cNvSpPr>
            <a:spLocks noGrp="1"/>
          </p:cNvSpPr>
          <p:nvPr>
            <p:ph type="title"/>
          </p:nvPr>
        </p:nvSpPr>
        <p:spPr>
          <a:xfrm>
            <a:off x="333772" y="274638"/>
            <a:ext cx="8928992" cy="1325562"/>
          </a:xfrm>
        </p:spPr>
        <p:txBody>
          <a:bodyPr>
            <a:normAutofit/>
          </a:bodyPr>
          <a:lstStyle/>
          <a:p>
            <a:r>
              <a:rPr lang="nl-NL" dirty="0"/>
              <a:t>2.	Afhankelijk van  </a:t>
            </a:r>
            <a:br>
              <a:rPr lang="nl-NL" dirty="0"/>
            </a:br>
            <a:r>
              <a:rPr lang="nl-NL" dirty="0"/>
              <a:t>	</a:t>
            </a:r>
            <a:r>
              <a:rPr lang="nl-NL" b="1" dirty="0"/>
              <a:t>Enthousiaste </a:t>
            </a:r>
            <a:r>
              <a:rPr lang="nl-NL" dirty="0"/>
              <a:t>docenten</a:t>
            </a:r>
            <a:endParaRPr lang="nl-NL" b="1" dirty="0"/>
          </a:p>
        </p:txBody>
      </p:sp>
      <p:sp>
        <p:nvSpPr>
          <p:cNvPr id="3" name="Tijdelijke aanduiding voor inhoud 2">
            <a:extLst>
              <a:ext uri="{FF2B5EF4-FFF2-40B4-BE49-F238E27FC236}">
                <a16:creationId xmlns:a16="http://schemas.microsoft.com/office/drawing/2014/main" id="{CCE20D0D-EA4C-46FF-AA84-971F44CA362B}"/>
              </a:ext>
            </a:extLst>
          </p:cNvPr>
          <p:cNvSpPr>
            <a:spLocks noGrp="1"/>
          </p:cNvSpPr>
          <p:nvPr>
            <p:ph idx="1"/>
          </p:nvPr>
        </p:nvSpPr>
        <p:spPr>
          <a:xfrm>
            <a:off x="1217614" y="1828800"/>
            <a:ext cx="4876798" cy="4343400"/>
          </a:xfrm>
        </p:spPr>
        <p:txBody>
          <a:bodyPr>
            <a:normAutofit lnSpcReduction="10000"/>
          </a:bodyPr>
          <a:lstStyle/>
          <a:p>
            <a:r>
              <a:rPr lang="nl-NL" dirty="0"/>
              <a:t>Docenten ontberen kennis</a:t>
            </a:r>
          </a:p>
          <a:p>
            <a:r>
              <a:rPr lang="nl-NL" dirty="0"/>
              <a:t>Geen structureel onderdeel van curricula</a:t>
            </a:r>
          </a:p>
          <a:p>
            <a:r>
              <a:rPr lang="nl-NL" dirty="0"/>
              <a:t>Geen selectiecriterium bij stageplaatsen</a:t>
            </a:r>
          </a:p>
          <a:p>
            <a:r>
              <a:rPr lang="nl-NL" dirty="0"/>
              <a:t>Afhankelijk van individuele docenten</a:t>
            </a:r>
          </a:p>
          <a:p>
            <a:pPr lvl="1"/>
            <a:r>
              <a:rPr lang="nl-NL" dirty="0"/>
              <a:t>Enthousiasme</a:t>
            </a:r>
          </a:p>
          <a:p>
            <a:pPr lvl="1"/>
            <a:r>
              <a:rPr lang="nl-NL" dirty="0"/>
              <a:t>Binding</a:t>
            </a:r>
          </a:p>
          <a:p>
            <a:pPr lvl="1"/>
            <a:r>
              <a:rPr lang="nl-NL" dirty="0"/>
              <a:t>Interesse</a:t>
            </a:r>
          </a:p>
        </p:txBody>
      </p:sp>
      <p:sp>
        <p:nvSpPr>
          <p:cNvPr id="4" name="Rechthoek 3">
            <a:extLst>
              <a:ext uri="{FF2B5EF4-FFF2-40B4-BE49-F238E27FC236}">
                <a16:creationId xmlns:a16="http://schemas.microsoft.com/office/drawing/2014/main" id="{941E41EA-BD7C-4811-A772-FEABC53380BD}"/>
              </a:ext>
            </a:extLst>
          </p:cNvPr>
          <p:cNvSpPr/>
          <p:nvPr/>
        </p:nvSpPr>
        <p:spPr>
          <a:xfrm>
            <a:off x="6886500" y="3031004"/>
            <a:ext cx="4580657" cy="2431435"/>
          </a:xfrm>
          <a:prstGeom prst="rect">
            <a:avLst/>
          </a:prstGeom>
        </p:spPr>
        <p:txBody>
          <a:bodyPr wrap="square">
            <a:spAutoFit/>
          </a:bodyPr>
          <a:lstStyle/>
          <a:p>
            <a:pPr algn="ctr"/>
            <a:r>
              <a:rPr lang="nl-NL" sz="2000" i="1" dirty="0">
                <a:solidFill>
                  <a:srgbClr val="000000"/>
                </a:solidFill>
                <a:latin typeface="Century Gothic" panose="020B0502020202020204" pitchFamily="34" charset="0"/>
              </a:rPr>
              <a:t>We willen en kunnen leren van elkaar, maar het gaat ook om dat mentale steuntje in de rug dat je nodig hebt als je binnen jouw organisatie duurzaamheid wil bevorderen.</a:t>
            </a:r>
          </a:p>
          <a:p>
            <a:pPr algn="ctr"/>
            <a:endParaRPr lang="nl-NL" sz="1100" i="1" dirty="0">
              <a:solidFill>
                <a:srgbClr val="000000"/>
              </a:solidFill>
              <a:latin typeface="Century Gothic" panose="020B0502020202020204" pitchFamily="34" charset="0"/>
            </a:endParaRPr>
          </a:p>
          <a:p>
            <a:pPr algn="ctr"/>
            <a:r>
              <a:rPr lang="nl-NL" sz="1600" dirty="0"/>
              <a:t>— ROC</a:t>
            </a:r>
            <a:r>
              <a:rPr lang="nl-NL" sz="1600" i="1" dirty="0">
                <a:solidFill>
                  <a:srgbClr val="000000"/>
                </a:solidFill>
                <a:latin typeface="Century Gothic" panose="020B0502020202020204" pitchFamily="34" charset="0"/>
              </a:rPr>
              <a:t> </a:t>
            </a:r>
            <a:endParaRPr lang="nl-NL" sz="1600" dirty="0"/>
          </a:p>
        </p:txBody>
      </p:sp>
      <p:sp>
        <p:nvSpPr>
          <p:cNvPr id="6" name="Rechthoek 5">
            <a:extLst>
              <a:ext uri="{FF2B5EF4-FFF2-40B4-BE49-F238E27FC236}">
                <a16:creationId xmlns:a16="http://schemas.microsoft.com/office/drawing/2014/main" id="{0E7F6131-7F3C-4E2A-A9C4-EDA5E7EC283B}"/>
              </a:ext>
            </a:extLst>
          </p:cNvPr>
          <p:cNvSpPr/>
          <p:nvPr/>
        </p:nvSpPr>
        <p:spPr>
          <a:xfrm>
            <a:off x="9766820" y="4377878"/>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p>
        </p:txBody>
      </p:sp>
      <p:sp>
        <p:nvSpPr>
          <p:cNvPr id="8" name="Rechthoek 7">
            <a:extLst>
              <a:ext uri="{FF2B5EF4-FFF2-40B4-BE49-F238E27FC236}">
                <a16:creationId xmlns:a16="http://schemas.microsoft.com/office/drawing/2014/main" id="{E1D9F611-AE43-436C-AA6B-2A0D08E15FDC}"/>
              </a:ext>
            </a:extLst>
          </p:cNvPr>
          <p:cNvSpPr/>
          <p:nvPr/>
        </p:nvSpPr>
        <p:spPr>
          <a:xfrm>
            <a:off x="6829312" y="2852936"/>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endParaRPr lang="nl-NL" sz="5400" dirty="0"/>
          </a:p>
        </p:txBody>
      </p:sp>
    </p:spTree>
    <p:extLst>
      <p:ext uri="{BB962C8B-B14F-4D97-AF65-F5344CB8AC3E}">
        <p14:creationId xmlns:p14="http://schemas.microsoft.com/office/powerpoint/2010/main" val="106860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71D15-30BC-4CA0-B2F2-4082BB66ED0B}"/>
              </a:ext>
            </a:extLst>
          </p:cNvPr>
          <p:cNvSpPr>
            <a:spLocks noGrp="1"/>
          </p:cNvSpPr>
          <p:nvPr>
            <p:ph type="title"/>
          </p:nvPr>
        </p:nvSpPr>
        <p:spPr>
          <a:xfrm>
            <a:off x="333772" y="274638"/>
            <a:ext cx="8928992" cy="1325562"/>
          </a:xfrm>
        </p:spPr>
        <p:txBody>
          <a:bodyPr>
            <a:normAutofit/>
          </a:bodyPr>
          <a:lstStyle/>
          <a:p>
            <a:r>
              <a:rPr lang="nl-NL" dirty="0"/>
              <a:t>3.	Circulaire  </a:t>
            </a:r>
            <a:br>
              <a:rPr lang="nl-NL" dirty="0"/>
            </a:br>
            <a:r>
              <a:rPr lang="nl-NL" dirty="0"/>
              <a:t>	</a:t>
            </a:r>
            <a:r>
              <a:rPr lang="nl-NL" b="1" dirty="0"/>
              <a:t>Economie?</a:t>
            </a:r>
          </a:p>
        </p:txBody>
      </p:sp>
      <p:sp>
        <p:nvSpPr>
          <p:cNvPr id="3" name="Tijdelijke aanduiding voor inhoud 2">
            <a:extLst>
              <a:ext uri="{FF2B5EF4-FFF2-40B4-BE49-F238E27FC236}">
                <a16:creationId xmlns:a16="http://schemas.microsoft.com/office/drawing/2014/main" id="{CCE20D0D-EA4C-46FF-AA84-971F44CA362B}"/>
              </a:ext>
            </a:extLst>
          </p:cNvPr>
          <p:cNvSpPr>
            <a:spLocks noGrp="1"/>
          </p:cNvSpPr>
          <p:nvPr>
            <p:ph idx="1"/>
          </p:nvPr>
        </p:nvSpPr>
        <p:spPr>
          <a:xfrm>
            <a:off x="1217614" y="1828800"/>
            <a:ext cx="5092822" cy="4343400"/>
          </a:xfrm>
        </p:spPr>
        <p:txBody>
          <a:bodyPr/>
          <a:lstStyle/>
          <a:p>
            <a:r>
              <a:rPr lang="nl-NL" dirty="0"/>
              <a:t>Duidelijke verschillen tussen opleidingen</a:t>
            </a:r>
          </a:p>
          <a:p>
            <a:r>
              <a:rPr lang="nl-NL" dirty="0"/>
              <a:t>Meer aandacht voor circulaire economie en duurzaamheid in technische opleidingen</a:t>
            </a:r>
          </a:p>
          <a:p>
            <a:r>
              <a:rPr lang="nl-NL" dirty="0"/>
              <a:t>Weinig aandacht in economische/bedrijfskundige studies</a:t>
            </a:r>
          </a:p>
        </p:txBody>
      </p:sp>
      <p:sp>
        <p:nvSpPr>
          <p:cNvPr id="4" name="Rechthoek 3">
            <a:extLst>
              <a:ext uri="{FF2B5EF4-FFF2-40B4-BE49-F238E27FC236}">
                <a16:creationId xmlns:a16="http://schemas.microsoft.com/office/drawing/2014/main" id="{63B5EEB5-8E84-4B5B-94EE-95459BEA6843}"/>
              </a:ext>
            </a:extLst>
          </p:cNvPr>
          <p:cNvSpPr/>
          <p:nvPr/>
        </p:nvSpPr>
        <p:spPr>
          <a:xfrm>
            <a:off x="7333369" y="3031004"/>
            <a:ext cx="3945620" cy="1738938"/>
          </a:xfrm>
          <a:prstGeom prst="rect">
            <a:avLst/>
          </a:prstGeom>
        </p:spPr>
        <p:txBody>
          <a:bodyPr wrap="square">
            <a:spAutoFit/>
          </a:bodyPr>
          <a:lstStyle/>
          <a:p>
            <a:pPr algn="ctr"/>
            <a:r>
              <a:rPr lang="nl-NL" sz="2000" i="1" dirty="0">
                <a:solidFill>
                  <a:srgbClr val="000000"/>
                </a:solidFill>
                <a:latin typeface="Century Gothic" panose="020B0502020202020204" pitchFamily="34" charset="0"/>
              </a:rPr>
              <a:t>In de bedrijfskundige curricula is circulaire economie eigenlijk geen onderwerp van betekenis op dit moment.</a:t>
            </a:r>
          </a:p>
          <a:p>
            <a:pPr algn="ctr"/>
            <a:endParaRPr lang="nl-NL" sz="1100" i="1" dirty="0">
              <a:solidFill>
                <a:srgbClr val="000000"/>
              </a:solidFill>
              <a:latin typeface="Century Gothic" panose="020B0502020202020204" pitchFamily="34" charset="0"/>
            </a:endParaRPr>
          </a:p>
          <a:p>
            <a:pPr algn="ctr"/>
            <a:r>
              <a:rPr lang="nl-NL" sz="1600" dirty="0"/>
              <a:t>— </a:t>
            </a:r>
            <a:r>
              <a:rPr lang="nl-NL" sz="1600" dirty="0" err="1"/>
              <a:t>HBO-instelling</a:t>
            </a:r>
            <a:endParaRPr lang="nl-NL" sz="1600" dirty="0"/>
          </a:p>
        </p:txBody>
      </p:sp>
      <p:sp>
        <p:nvSpPr>
          <p:cNvPr id="5" name="Rechthoek 4">
            <a:extLst>
              <a:ext uri="{FF2B5EF4-FFF2-40B4-BE49-F238E27FC236}">
                <a16:creationId xmlns:a16="http://schemas.microsoft.com/office/drawing/2014/main" id="{8C592173-A302-4175-9BE7-38160594D513}"/>
              </a:ext>
            </a:extLst>
          </p:cNvPr>
          <p:cNvSpPr/>
          <p:nvPr/>
        </p:nvSpPr>
        <p:spPr>
          <a:xfrm>
            <a:off x="10702924" y="3717032"/>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p>
        </p:txBody>
      </p:sp>
      <p:sp>
        <p:nvSpPr>
          <p:cNvPr id="6" name="Rechthoek 5">
            <a:extLst>
              <a:ext uri="{FF2B5EF4-FFF2-40B4-BE49-F238E27FC236}">
                <a16:creationId xmlns:a16="http://schemas.microsoft.com/office/drawing/2014/main" id="{54F540EB-D172-412D-8123-5A4840F0C08A}"/>
              </a:ext>
            </a:extLst>
          </p:cNvPr>
          <p:cNvSpPr/>
          <p:nvPr/>
        </p:nvSpPr>
        <p:spPr>
          <a:xfrm>
            <a:off x="6973328" y="2852936"/>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endParaRPr lang="nl-NL" sz="5400" dirty="0"/>
          </a:p>
        </p:txBody>
      </p:sp>
    </p:spTree>
    <p:extLst>
      <p:ext uri="{BB962C8B-B14F-4D97-AF65-F5344CB8AC3E}">
        <p14:creationId xmlns:p14="http://schemas.microsoft.com/office/powerpoint/2010/main" val="365418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71D15-30BC-4CA0-B2F2-4082BB66ED0B}"/>
              </a:ext>
            </a:extLst>
          </p:cNvPr>
          <p:cNvSpPr>
            <a:spLocks noGrp="1"/>
          </p:cNvSpPr>
          <p:nvPr>
            <p:ph type="title"/>
          </p:nvPr>
        </p:nvSpPr>
        <p:spPr>
          <a:xfrm>
            <a:off x="333772" y="274638"/>
            <a:ext cx="8928992" cy="1325562"/>
          </a:xfrm>
        </p:spPr>
        <p:txBody>
          <a:bodyPr>
            <a:normAutofit/>
          </a:bodyPr>
          <a:lstStyle/>
          <a:p>
            <a:r>
              <a:rPr lang="nl-NL" dirty="0"/>
              <a:t>4.	Samenwerking met het  </a:t>
            </a:r>
            <a:br>
              <a:rPr lang="nl-NL" dirty="0"/>
            </a:br>
            <a:r>
              <a:rPr lang="nl-NL" dirty="0"/>
              <a:t>	</a:t>
            </a:r>
            <a:r>
              <a:rPr lang="nl-NL" b="1" dirty="0"/>
              <a:t>Bedrijfsleven</a:t>
            </a:r>
          </a:p>
        </p:txBody>
      </p:sp>
      <p:sp>
        <p:nvSpPr>
          <p:cNvPr id="3" name="Tijdelijke aanduiding voor inhoud 2">
            <a:extLst>
              <a:ext uri="{FF2B5EF4-FFF2-40B4-BE49-F238E27FC236}">
                <a16:creationId xmlns:a16="http://schemas.microsoft.com/office/drawing/2014/main" id="{CCE20D0D-EA4C-46FF-AA84-971F44CA362B}"/>
              </a:ext>
            </a:extLst>
          </p:cNvPr>
          <p:cNvSpPr>
            <a:spLocks noGrp="1"/>
          </p:cNvSpPr>
          <p:nvPr>
            <p:ph idx="1"/>
          </p:nvPr>
        </p:nvSpPr>
        <p:spPr>
          <a:xfrm>
            <a:off x="1217614" y="1828800"/>
            <a:ext cx="5668886" cy="4343400"/>
          </a:xfrm>
        </p:spPr>
        <p:txBody>
          <a:bodyPr/>
          <a:lstStyle/>
          <a:p>
            <a:r>
              <a:rPr lang="nl-NL" dirty="0"/>
              <a:t>Vooral het mbo heeft een nauwe band met het bedrijfsleven, maar weinig rond circulaire economie en duurzaamheid</a:t>
            </a:r>
          </a:p>
          <a:p>
            <a:r>
              <a:rPr lang="nl-NL" dirty="0"/>
              <a:t>Geen selectie op CE/duurzaamheid bij stageplaatsen </a:t>
            </a:r>
          </a:p>
          <a:p>
            <a:r>
              <a:rPr lang="nl-NL" dirty="0"/>
              <a:t>Ondernemers(verenigingen) zijn ‘in principe positief’ over meer aandacht voor CE/duurzaamheid</a:t>
            </a:r>
          </a:p>
        </p:txBody>
      </p:sp>
      <p:sp>
        <p:nvSpPr>
          <p:cNvPr id="4" name="Rechthoek 3">
            <a:extLst>
              <a:ext uri="{FF2B5EF4-FFF2-40B4-BE49-F238E27FC236}">
                <a16:creationId xmlns:a16="http://schemas.microsoft.com/office/drawing/2014/main" id="{23C5139B-97FC-457F-8671-672AB9FB8397}"/>
              </a:ext>
            </a:extLst>
          </p:cNvPr>
          <p:cNvSpPr/>
          <p:nvPr/>
        </p:nvSpPr>
        <p:spPr>
          <a:xfrm>
            <a:off x="7416172" y="2996952"/>
            <a:ext cx="3945620" cy="2046714"/>
          </a:xfrm>
          <a:prstGeom prst="rect">
            <a:avLst/>
          </a:prstGeom>
        </p:spPr>
        <p:txBody>
          <a:bodyPr wrap="square">
            <a:spAutoFit/>
          </a:bodyPr>
          <a:lstStyle/>
          <a:p>
            <a:pPr algn="ctr"/>
            <a:r>
              <a:rPr lang="nl-NL" sz="2000" i="1" dirty="0">
                <a:solidFill>
                  <a:srgbClr val="000000"/>
                </a:solidFill>
                <a:latin typeface="Century Gothic" panose="020B0502020202020204" pitchFamily="34" charset="0"/>
              </a:rPr>
              <a:t>Meestal is men al lang blij dat er een stagebedrijf is gevonden dat leerlingen praktijkruimte biedt voor hun opleiding.</a:t>
            </a:r>
          </a:p>
          <a:p>
            <a:pPr algn="ctr"/>
            <a:endParaRPr lang="nl-NL" sz="1100" i="1" dirty="0">
              <a:solidFill>
                <a:srgbClr val="000000"/>
              </a:solidFill>
              <a:latin typeface="Century Gothic" panose="020B0502020202020204" pitchFamily="34" charset="0"/>
            </a:endParaRPr>
          </a:p>
          <a:p>
            <a:pPr algn="ctr"/>
            <a:r>
              <a:rPr lang="nl-NL" sz="1600" dirty="0"/>
              <a:t>— ROC</a:t>
            </a:r>
          </a:p>
        </p:txBody>
      </p:sp>
      <p:sp>
        <p:nvSpPr>
          <p:cNvPr id="5" name="Rechthoek 4">
            <a:extLst>
              <a:ext uri="{FF2B5EF4-FFF2-40B4-BE49-F238E27FC236}">
                <a16:creationId xmlns:a16="http://schemas.microsoft.com/office/drawing/2014/main" id="{862FFF7F-27F3-4D8D-823E-FDB0A75A3835}"/>
              </a:ext>
            </a:extLst>
          </p:cNvPr>
          <p:cNvSpPr/>
          <p:nvPr/>
        </p:nvSpPr>
        <p:spPr>
          <a:xfrm>
            <a:off x="9838828" y="4077072"/>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p>
        </p:txBody>
      </p:sp>
      <p:sp>
        <p:nvSpPr>
          <p:cNvPr id="6" name="Rechthoek 5">
            <a:extLst>
              <a:ext uri="{FF2B5EF4-FFF2-40B4-BE49-F238E27FC236}">
                <a16:creationId xmlns:a16="http://schemas.microsoft.com/office/drawing/2014/main" id="{EB2AD00D-47F3-4053-A649-8F9403659BF4}"/>
              </a:ext>
            </a:extLst>
          </p:cNvPr>
          <p:cNvSpPr/>
          <p:nvPr/>
        </p:nvSpPr>
        <p:spPr>
          <a:xfrm>
            <a:off x="7117344" y="2818884"/>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endParaRPr lang="nl-NL" sz="5400" dirty="0"/>
          </a:p>
        </p:txBody>
      </p:sp>
    </p:spTree>
    <p:extLst>
      <p:ext uri="{BB962C8B-B14F-4D97-AF65-F5344CB8AC3E}">
        <p14:creationId xmlns:p14="http://schemas.microsoft.com/office/powerpoint/2010/main" val="20264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71D15-30BC-4CA0-B2F2-4082BB66ED0B}"/>
              </a:ext>
            </a:extLst>
          </p:cNvPr>
          <p:cNvSpPr>
            <a:spLocks noGrp="1"/>
          </p:cNvSpPr>
          <p:nvPr>
            <p:ph type="title"/>
          </p:nvPr>
        </p:nvSpPr>
        <p:spPr>
          <a:xfrm>
            <a:off x="333772" y="274638"/>
            <a:ext cx="8928992" cy="1325562"/>
          </a:xfrm>
        </p:spPr>
        <p:txBody>
          <a:bodyPr>
            <a:normAutofit/>
          </a:bodyPr>
          <a:lstStyle/>
          <a:p>
            <a:r>
              <a:rPr lang="nl-NL" dirty="0"/>
              <a:t>5.	Circulaire economie in</a:t>
            </a:r>
            <a:br>
              <a:rPr lang="nl-NL" dirty="0"/>
            </a:br>
            <a:r>
              <a:rPr lang="nl-NL" dirty="0"/>
              <a:t>	</a:t>
            </a:r>
            <a:r>
              <a:rPr lang="nl-NL" b="1" dirty="0"/>
              <a:t>bedrijfsvoering scholen</a:t>
            </a:r>
          </a:p>
        </p:txBody>
      </p:sp>
      <p:sp>
        <p:nvSpPr>
          <p:cNvPr id="3" name="Tijdelijke aanduiding voor inhoud 2">
            <a:extLst>
              <a:ext uri="{FF2B5EF4-FFF2-40B4-BE49-F238E27FC236}">
                <a16:creationId xmlns:a16="http://schemas.microsoft.com/office/drawing/2014/main" id="{CCE20D0D-EA4C-46FF-AA84-971F44CA362B}"/>
              </a:ext>
            </a:extLst>
          </p:cNvPr>
          <p:cNvSpPr>
            <a:spLocks noGrp="1"/>
          </p:cNvSpPr>
          <p:nvPr>
            <p:ph idx="1"/>
          </p:nvPr>
        </p:nvSpPr>
        <p:spPr>
          <a:xfrm>
            <a:off x="1217614" y="1828799"/>
            <a:ext cx="4588767" cy="4582243"/>
          </a:xfrm>
        </p:spPr>
        <p:txBody>
          <a:bodyPr>
            <a:normAutofit fontScale="92500"/>
          </a:bodyPr>
          <a:lstStyle/>
          <a:p>
            <a:r>
              <a:rPr lang="nl-NL" dirty="0"/>
              <a:t>Bij grotere onderwijskoepels/-instellingen is aandacht voor CE/duurzaamheid bij nieuwbouw, renovatie en onderhoud</a:t>
            </a:r>
          </a:p>
          <a:p>
            <a:r>
              <a:rPr lang="nl-NL" dirty="0"/>
              <a:t>In de dagelijkse praktijk nauwelijks aandacht: vaak wordt afval niet gescheiden</a:t>
            </a:r>
          </a:p>
          <a:p>
            <a:r>
              <a:rPr lang="nl-NL" dirty="0"/>
              <a:t>Educatieve kans gemist!</a:t>
            </a:r>
          </a:p>
          <a:p>
            <a:r>
              <a:rPr lang="nl-NL" dirty="0"/>
              <a:t>Regelgeving, kosten en verantwoordelijkheden</a:t>
            </a:r>
          </a:p>
        </p:txBody>
      </p:sp>
      <p:sp>
        <p:nvSpPr>
          <p:cNvPr id="4" name="Rechthoek 3">
            <a:extLst>
              <a:ext uri="{FF2B5EF4-FFF2-40B4-BE49-F238E27FC236}">
                <a16:creationId xmlns:a16="http://schemas.microsoft.com/office/drawing/2014/main" id="{B0C05D59-7ECD-4147-AB81-1B6EB7C6BCBD}"/>
              </a:ext>
            </a:extLst>
          </p:cNvPr>
          <p:cNvSpPr/>
          <p:nvPr/>
        </p:nvSpPr>
        <p:spPr>
          <a:xfrm>
            <a:off x="7272719" y="2204864"/>
            <a:ext cx="4292625" cy="1431161"/>
          </a:xfrm>
          <a:prstGeom prst="rect">
            <a:avLst/>
          </a:prstGeom>
        </p:spPr>
        <p:txBody>
          <a:bodyPr wrap="square">
            <a:spAutoFit/>
          </a:bodyPr>
          <a:lstStyle/>
          <a:p>
            <a:pPr algn="ctr"/>
            <a:r>
              <a:rPr lang="nl-NL" sz="2000" i="1" dirty="0">
                <a:solidFill>
                  <a:srgbClr val="000000"/>
                </a:solidFill>
                <a:latin typeface="Century Gothic" panose="020B0502020202020204" pitchFamily="34" charset="0"/>
              </a:rPr>
              <a:t>Er moet steeds alleen maar bezuinigd worden, er is geen oog voor duurzaamheid.</a:t>
            </a:r>
          </a:p>
          <a:p>
            <a:pPr algn="ctr"/>
            <a:endParaRPr lang="nl-NL" sz="1100" i="1" dirty="0">
              <a:solidFill>
                <a:srgbClr val="000000"/>
              </a:solidFill>
              <a:latin typeface="Century Gothic" panose="020B0502020202020204" pitchFamily="34" charset="0"/>
            </a:endParaRPr>
          </a:p>
          <a:p>
            <a:pPr algn="ctr"/>
            <a:r>
              <a:rPr lang="nl-NL" sz="1600" dirty="0"/>
              <a:t>— Docent HAVO/VWO</a:t>
            </a:r>
            <a:r>
              <a:rPr lang="nl-NL" sz="1600" i="1" dirty="0">
                <a:solidFill>
                  <a:srgbClr val="000000"/>
                </a:solidFill>
                <a:latin typeface="Century Gothic" panose="020B0502020202020204" pitchFamily="34" charset="0"/>
              </a:rPr>
              <a:t> </a:t>
            </a:r>
            <a:endParaRPr lang="nl-NL" sz="1600" dirty="0"/>
          </a:p>
        </p:txBody>
      </p:sp>
      <p:sp>
        <p:nvSpPr>
          <p:cNvPr id="5" name="Rechthoek 4">
            <a:extLst>
              <a:ext uri="{FF2B5EF4-FFF2-40B4-BE49-F238E27FC236}">
                <a16:creationId xmlns:a16="http://schemas.microsoft.com/office/drawing/2014/main" id="{6F341A73-E152-4320-AF1D-F0811A20DBE1}"/>
              </a:ext>
            </a:extLst>
          </p:cNvPr>
          <p:cNvSpPr/>
          <p:nvPr/>
        </p:nvSpPr>
        <p:spPr>
          <a:xfrm>
            <a:off x="10789752" y="2674868"/>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p>
        </p:txBody>
      </p:sp>
      <p:sp>
        <p:nvSpPr>
          <p:cNvPr id="6" name="Rechthoek 5">
            <a:extLst>
              <a:ext uri="{FF2B5EF4-FFF2-40B4-BE49-F238E27FC236}">
                <a16:creationId xmlns:a16="http://schemas.microsoft.com/office/drawing/2014/main" id="{8A1F58E5-A740-4169-B77F-D40FB9DCFD23}"/>
              </a:ext>
            </a:extLst>
          </p:cNvPr>
          <p:cNvSpPr/>
          <p:nvPr/>
        </p:nvSpPr>
        <p:spPr>
          <a:xfrm>
            <a:off x="7246540" y="2026796"/>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endParaRPr lang="nl-NL" sz="5400" dirty="0"/>
          </a:p>
        </p:txBody>
      </p:sp>
      <p:sp>
        <p:nvSpPr>
          <p:cNvPr id="7" name="Rechthoek 6">
            <a:extLst>
              <a:ext uri="{FF2B5EF4-FFF2-40B4-BE49-F238E27FC236}">
                <a16:creationId xmlns:a16="http://schemas.microsoft.com/office/drawing/2014/main" id="{5B567585-DFCD-41CF-B6A9-98B45F6D1C5E}"/>
              </a:ext>
            </a:extLst>
          </p:cNvPr>
          <p:cNvSpPr/>
          <p:nvPr/>
        </p:nvSpPr>
        <p:spPr>
          <a:xfrm>
            <a:off x="6670476" y="4179980"/>
            <a:ext cx="5184575" cy="2354491"/>
          </a:xfrm>
          <a:prstGeom prst="rect">
            <a:avLst/>
          </a:prstGeom>
        </p:spPr>
        <p:txBody>
          <a:bodyPr wrap="square">
            <a:spAutoFit/>
          </a:bodyPr>
          <a:lstStyle/>
          <a:p>
            <a:pPr algn="ctr"/>
            <a:r>
              <a:rPr lang="nl-NL" sz="2000" i="1" dirty="0">
                <a:solidFill>
                  <a:srgbClr val="000000"/>
                </a:solidFill>
                <a:latin typeface="Century Gothic" panose="020B0502020202020204" pitchFamily="34" charset="0"/>
              </a:rPr>
              <a:t>Scholen(koepels) sluiten een contract met een afvalverwijderaar. Daarbij wordt over het algemeen gekozen voor de goedkoopste oplossing waarbij het afval ongescheiden de restafvalcontainer in gaat.</a:t>
            </a:r>
          </a:p>
          <a:p>
            <a:pPr algn="ctr"/>
            <a:endParaRPr lang="nl-NL" sz="1100" i="1" dirty="0">
              <a:solidFill>
                <a:srgbClr val="000000"/>
              </a:solidFill>
              <a:latin typeface="Century Gothic" panose="020B0502020202020204" pitchFamily="34" charset="0"/>
            </a:endParaRPr>
          </a:p>
          <a:p>
            <a:pPr algn="ctr"/>
            <a:r>
              <a:rPr lang="nl-NL" sz="1600" dirty="0"/>
              <a:t>— Basisschool</a:t>
            </a:r>
          </a:p>
        </p:txBody>
      </p:sp>
      <p:sp>
        <p:nvSpPr>
          <p:cNvPr id="8" name="Rechthoek 7">
            <a:extLst>
              <a:ext uri="{FF2B5EF4-FFF2-40B4-BE49-F238E27FC236}">
                <a16:creationId xmlns:a16="http://schemas.microsoft.com/office/drawing/2014/main" id="{06F15E83-79C2-4DE8-850A-A85B0742D10D}"/>
              </a:ext>
            </a:extLst>
          </p:cNvPr>
          <p:cNvSpPr/>
          <p:nvPr/>
        </p:nvSpPr>
        <p:spPr>
          <a:xfrm>
            <a:off x="10702924" y="5487713"/>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p>
        </p:txBody>
      </p:sp>
      <p:sp>
        <p:nvSpPr>
          <p:cNvPr id="9" name="Rechthoek 8">
            <a:extLst>
              <a:ext uri="{FF2B5EF4-FFF2-40B4-BE49-F238E27FC236}">
                <a16:creationId xmlns:a16="http://schemas.microsoft.com/office/drawing/2014/main" id="{449C450E-C0C9-4748-BA04-A3BECAA09CA0}"/>
              </a:ext>
            </a:extLst>
          </p:cNvPr>
          <p:cNvSpPr/>
          <p:nvPr/>
        </p:nvSpPr>
        <p:spPr>
          <a:xfrm>
            <a:off x="6469272" y="4005064"/>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endParaRPr lang="nl-NL" sz="5400" dirty="0"/>
          </a:p>
        </p:txBody>
      </p:sp>
    </p:spTree>
    <p:extLst>
      <p:ext uri="{BB962C8B-B14F-4D97-AF65-F5344CB8AC3E}">
        <p14:creationId xmlns:p14="http://schemas.microsoft.com/office/powerpoint/2010/main" val="336762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71D15-30BC-4CA0-B2F2-4082BB66ED0B}"/>
              </a:ext>
            </a:extLst>
          </p:cNvPr>
          <p:cNvSpPr>
            <a:spLocks noGrp="1"/>
          </p:cNvSpPr>
          <p:nvPr>
            <p:ph type="title"/>
          </p:nvPr>
        </p:nvSpPr>
        <p:spPr>
          <a:xfrm>
            <a:off x="333772" y="274638"/>
            <a:ext cx="8928992" cy="1325562"/>
          </a:xfrm>
        </p:spPr>
        <p:txBody>
          <a:bodyPr>
            <a:normAutofit/>
          </a:bodyPr>
          <a:lstStyle/>
          <a:p>
            <a:r>
              <a:rPr lang="nl-NL" dirty="0"/>
              <a:t>6.	Veel </a:t>
            </a:r>
            <a:r>
              <a:rPr lang="nl-NL" b="1" dirty="0"/>
              <a:t>Parels</a:t>
            </a:r>
            <a:r>
              <a:rPr lang="nl-NL" dirty="0"/>
              <a:t>, </a:t>
            </a:r>
            <a:br>
              <a:rPr lang="nl-NL" dirty="0"/>
            </a:br>
            <a:r>
              <a:rPr lang="nl-NL" dirty="0"/>
              <a:t>	maar nog geen ketting</a:t>
            </a:r>
          </a:p>
        </p:txBody>
      </p:sp>
      <p:pic>
        <p:nvPicPr>
          <p:cNvPr id="4" name="Afbeelding 3">
            <a:extLst>
              <a:ext uri="{FF2B5EF4-FFF2-40B4-BE49-F238E27FC236}">
                <a16:creationId xmlns:a16="http://schemas.microsoft.com/office/drawing/2014/main" id="{CBD786F6-D70E-45BC-BAE9-E1F15565B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2532" y="4805186"/>
            <a:ext cx="1381060" cy="1680747"/>
          </a:xfrm>
          <a:prstGeom prst="rect">
            <a:avLst/>
          </a:prstGeom>
        </p:spPr>
      </p:pic>
      <p:grpSp>
        <p:nvGrpSpPr>
          <p:cNvPr id="5" name="Groep 4">
            <a:extLst>
              <a:ext uri="{FF2B5EF4-FFF2-40B4-BE49-F238E27FC236}">
                <a16:creationId xmlns:a16="http://schemas.microsoft.com/office/drawing/2014/main" id="{6C249025-EAE4-4993-9EFF-719AB3D9C016}"/>
              </a:ext>
            </a:extLst>
          </p:cNvPr>
          <p:cNvGrpSpPr/>
          <p:nvPr/>
        </p:nvGrpSpPr>
        <p:grpSpPr>
          <a:xfrm>
            <a:off x="2099130" y="4396634"/>
            <a:ext cx="780678" cy="780678"/>
            <a:chOff x="333772" y="1556792"/>
            <a:chExt cx="780678" cy="780678"/>
          </a:xfrm>
        </p:grpSpPr>
        <p:pic>
          <p:nvPicPr>
            <p:cNvPr id="6" name="Afbeelding 5">
              <a:extLst>
                <a:ext uri="{FF2B5EF4-FFF2-40B4-BE49-F238E27FC236}">
                  <a16:creationId xmlns:a16="http://schemas.microsoft.com/office/drawing/2014/main" id="{71C467B0-741B-473A-98ED-390FB95551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72" y="1556792"/>
              <a:ext cx="780678" cy="780678"/>
            </a:xfrm>
            <a:prstGeom prst="rect">
              <a:avLst/>
            </a:prstGeom>
          </p:spPr>
        </p:pic>
        <p:sp>
          <p:nvSpPr>
            <p:cNvPr id="7" name="Tekstvak 6">
              <a:extLst>
                <a:ext uri="{FF2B5EF4-FFF2-40B4-BE49-F238E27FC236}">
                  <a16:creationId xmlns:a16="http://schemas.microsoft.com/office/drawing/2014/main" id="{0F6ED6B3-FDA5-4371-8C21-B1362D20B069}"/>
                </a:ext>
              </a:extLst>
            </p:cNvPr>
            <p:cNvSpPr txBox="1"/>
            <p:nvPr/>
          </p:nvSpPr>
          <p:spPr>
            <a:xfrm>
              <a:off x="400075" y="1630890"/>
              <a:ext cx="648072" cy="632481"/>
            </a:xfrm>
            <a:prstGeom prst="rect">
              <a:avLst/>
            </a:prstGeom>
            <a:noFill/>
          </p:spPr>
          <p:txBody>
            <a:bodyPr wrap="square" rtlCol="0">
              <a:spAutoFit/>
            </a:bodyPr>
            <a:lstStyle/>
            <a:p>
              <a:pPr algn="ctr">
                <a:lnSpc>
                  <a:spcPct val="90000"/>
                </a:lnSpc>
              </a:pPr>
              <a:r>
                <a:rPr lang="nl-NL" sz="1300" b="1" dirty="0"/>
                <a:t>5x</a:t>
              </a:r>
              <a:br>
                <a:rPr lang="nl-NL" sz="1300" b="1" dirty="0"/>
              </a:br>
              <a:r>
                <a:rPr lang="nl-NL" sz="1300" b="1" dirty="0"/>
                <a:t>Beter</a:t>
              </a:r>
              <a:br>
                <a:rPr lang="nl-NL" sz="1300" b="1" dirty="0"/>
              </a:br>
              <a:r>
                <a:rPr lang="nl-NL" sz="1300" b="1" dirty="0"/>
                <a:t>Bezig</a:t>
              </a:r>
            </a:p>
          </p:txBody>
        </p:sp>
      </p:grpSp>
      <p:pic>
        <p:nvPicPr>
          <p:cNvPr id="8" name="Afbeelding 7">
            <a:extLst>
              <a:ext uri="{FF2B5EF4-FFF2-40B4-BE49-F238E27FC236}">
                <a16:creationId xmlns:a16="http://schemas.microsoft.com/office/drawing/2014/main" id="{F44EE706-7AE8-4249-A61C-1DFC64589B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55" y="1684351"/>
            <a:ext cx="780678" cy="780678"/>
          </a:xfrm>
          <a:prstGeom prst="rect">
            <a:avLst/>
          </a:prstGeom>
        </p:spPr>
      </p:pic>
      <p:pic>
        <p:nvPicPr>
          <p:cNvPr id="9" name="Afbeelding 8">
            <a:extLst>
              <a:ext uri="{FF2B5EF4-FFF2-40B4-BE49-F238E27FC236}">
                <a16:creationId xmlns:a16="http://schemas.microsoft.com/office/drawing/2014/main" id="{5BEA4A78-9FC1-492E-A153-31B5F3D537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1715" y="2007238"/>
            <a:ext cx="1420399" cy="544265"/>
          </a:xfrm>
          <a:prstGeom prst="rect">
            <a:avLst/>
          </a:prstGeom>
        </p:spPr>
      </p:pic>
      <p:pic>
        <p:nvPicPr>
          <p:cNvPr id="10" name="Afbeelding 9">
            <a:extLst>
              <a:ext uri="{FF2B5EF4-FFF2-40B4-BE49-F238E27FC236}">
                <a16:creationId xmlns:a16="http://schemas.microsoft.com/office/drawing/2014/main" id="{B91C49F4-EB65-4C21-AC56-3941981069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5452" y="6357223"/>
            <a:ext cx="1153418" cy="283370"/>
          </a:xfrm>
          <a:prstGeom prst="rect">
            <a:avLst/>
          </a:prstGeom>
        </p:spPr>
      </p:pic>
      <p:pic>
        <p:nvPicPr>
          <p:cNvPr id="11" name="Afbeelding 10">
            <a:extLst>
              <a:ext uri="{FF2B5EF4-FFF2-40B4-BE49-F238E27FC236}">
                <a16:creationId xmlns:a16="http://schemas.microsoft.com/office/drawing/2014/main" id="{9C27BCFE-A8AC-4305-8777-E8E9F386D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0759" y="3544707"/>
            <a:ext cx="1162105" cy="805088"/>
          </a:xfrm>
          <a:prstGeom prst="rect">
            <a:avLst/>
          </a:prstGeom>
        </p:spPr>
      </p:pic>
      <p:pic>
        <p:nvPicPr>
          <p:cNvPr id="12" name="Afbeelding 11">
            <a:extLst>
              <a:ext uri="{FF2B5EF4-FFF2-40B4-BE49-F238E27FC236}">
                <a16:creationId xmlns:a16="http://schemas.microsoft.com/office/drawing/2014/main" id="{E43BCD88-64EB-42E8-9DA2-0827E659A3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6417" y="3663301"/>
            <a:ext cx="907624" cy="907624"/>
          </a:xfrm>
          <a:prstGeom prst="rect">
            <a:avLst/>
          </a:prstGeom>
        </p:spPr>
      </p:pic>
      <p:pic>
        <p:nvPicPr>
          <p:cNvPr id="13" name="Afbeelding 12">
            <a:extLst>
              <a:ext uri="{FF2B5EF4-FFF2-40B4-BE49-F238E27FC236}">
                <a16:creationId xmlns:a16="http://schemas.microsoft.com/office/drawing/2014/main" id="{E3304C72-8D1D-490B-9BCE-D745B4DAA8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29571" y="3297111"/>
            <a:ext cx="569974" cy="792652"/>
          </a:xfrm>
          <a:prstGeom prst="rect">
            <a:avLst/>
          </a:prstGeom>
        </p:spPr>
      </p:pic>
      <p:pic>
        <p:nvPicPr>
          <p:cNvPr id="14" name="Afbeelding 13">
            <a:extLst>
              <a:ext uri="{FF2B5EF4-FFF2-40B4-BE49-F238E27FC236}">
                <a16:creationId xmlns:a16="http://schemas.microsoft.com/office/drawing/2014/main" id="{B4842C2C-9E98-40B2-B904-9A005441B0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24410" y="2253042"/>
            <a:ext cx="1012771" cy="780678"/>
          </a:xfrm>
          <a:prstGeom prst="rect">
            <a:avLst/>
          </a:prstGeom>
        </p:spPr>
      </p:pic>
      <p:pic>
        <p:nvPicPr>
          <p:cNvPr id="15" name="Afbeelding 14">
            <a:extLst>
              <a:ext uri="{FF2B5EF4-FFF2-40B4-BE49-F238E27FC236}">
                <a16:creationId xmlns:a16="http://schemas.microsoft.com/office/drawing/2014/main" id="{26EA6BE8-BFAE-4950-93F7-D696461886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36304" y="2535069"/>
            <a:ext cx="1697665" cy="896207"/>
          </a:xfrm>
          <a:prstGeom prst="rect">
            <a:avLst/>
          </a:prstGeom>
        </p:spPr>
      </p:pic>
      <p:pic>
        <p:nvPicPr>
          <p:cNvPr id="16" name="Afbeelding 15">
            <a:extLst>
              <a:ext uri="{FF2B5EF4-FFF2-40B4-BE49-F238E27FC236}">
                <a16:creationId xmlns:a16="http://schemas.microsoft.com/office/drawing/2014/main" id="{3FD7A961-A3CB-4B40-A600-A532B1AB192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8680" y="1450579"/>
            <a:ext cx="894745" cy="1266064"/>
          </a:xfrm>
          <a:prstGeom prst="rect">
            <a:avLst/>
          </a:prstGeom>
        </p:spPr>
      </p:pic>
      <p:pic>
        <p:nvPicPr>
          <p:cNvPr id="17" name="Afbeelding 16">
            <a:extLst>
              <a:ext uri="{FF2B5EF4-FFF2-40B4-BE49-F238E27FC236}">
                <a16:creationId xmlns:a16="http://schemas.microsoft.com/office/drawing/2014/main" id="{470C19F7-996E-4C64-A269-BB6080D773A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55247" y="2003761"/>
            <a:ext cx="838563" cy="918925"/>
          </a:xfrm>
          <a:prstGeom prst="rect">
            <a:avLst/>
          </a:prstGeom>
        </p:spPr>
      </p:pic>
      <p:pic>
        <p:nvPicPr>
          <p:cNvPr id="18" name="Afbeelding 17">
            <a:extLst>
              <a:ext uri="{FF2B5EF4-FFF2-40B4-BE49-F238E27FC236}">
                <a16:creationId xmlns:a16="http://schemas.microsoft.com/office/drawing/2014/main" id="{4F10ED48-EAEB-4940-A9BE-56917B07DB1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94211" y="5801231"/>
            <a:ext cx="803421" cy="803421"/>
          </a:xfrm>
          <a:prstGeom prst="rect">
            <a:avLst/>
          </a:prstGeom>
        </p:spPr>
      </p:pic>
      <p:grpSp>
        <p:nvGrpSpPr>
          <p:cNvPr id="19" name="Groep 18">
            <a:extLst>
              <a:ext uri="{FF2B5EF4-FFF2-40B4-BE49-F238E27FC236}">
                <a16:creationId xmlns:a16="http://schemas.microsoft.com/office/drawing/2014/main" id="{94F426A0-D8F4-4EAC-BD20-FB4F61AD6105}"/>
              </a:ext>
            </a:extLst>
          </p:cNvPr>
          <p:cNvGrpSpPr/>
          <p:nvPr/>
        </p:nvGrpSpPr>
        <p:grpSpPr>
          <a:xfrm>
            <a:off x="5947321" y="3431276"/>
            <a:ext cx="936104" cy="863204"/>
            <a:chOff x="6396175" y="2830233"/>
            <a:chExt cx="936104" cy="863204"/>
          </a:xfrm>
        </p:grpSpPr>
        <p:pic>
          <p:nvPicPr>
            <p:cNvPr id="20" name="Afbeelding 19">
              <a:extLst>
                <a:ext uri="{FF2B5EF4-FFF2-40B4-BE49-F238E27FC236}">
                  <a16:creationId xmlns:a16="http://schemas.microsoft.com/office/drawing/2014/main" id="{533863EB-A551-4B00-B5BB-65F04DD6300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53922" y="2830233"/>
              <a:ext cx="620610" cy="620610"/>
            </a:xfrm>
            <a:prstGeom prst="rect">
              <a:avLst/>
            </a:prstGeom>
          </p:spPr>
        </p:pic>
        <p:sp>
          <p:nvSpPr>
            <p:cNvPr id="21" name="Tekstvak 20">
              <a:extLst>
                <a:ext uri="{FF2B5EF4-FFF2-40B4-BE49-F238E27FC236}">
                  <a16:creationId xmlns:a16="http://schemas.microsoft.com/office/drawing/2014/main" id="{2ED116BB-A50D-409E-82E7-8209F486D86B}"/>
                </a:ext>
              </a:extLst>
            </p:cNvPr>
            <p:cNvSpPr txBox="1"/>
            <p:nvPr/>
          </p:nvSpPr>
          <p:spPr>
            <a:xfrm>
              <a:off x="6396175" y="3448755"/>
              <a:ext cx="936104" cy="244682"/>
            </a:xfrm>
            <a:prstGeom prst="rect">
              <a:avLst/>
            </a:prstGeom>
            <a:noFill/>
          </p:spPr>
          <p:txBody>
            <a:bodyPr wrap="square" rtlCol="0">
              <a:spAutoFit/>
            </a:bodyPr>
            <a:lstStyle/>
            <a:p>
              <a:pPr algn="ctr">
                <a:lnSpc>
                  <a:spcPct val="90000"/>
                </a:lnSpc>
              </a:pPr>
              <a:r>
                <a:rPr lang="nl-NL" sz="1100" b="1" dirty="0" err="1">
                  <a:solidFill>
                    <a:srgbClr val="004E63"/>
                  </a:solidFill>
                  <a:latin typeface="Corbel" panose="020B0503020204020204" pitchFamily="34" charset="0"/>
                </a:rPr>
                <a:t>WasteCoins</a:t>
              </a:r>
              <a:endParaRPr lang="nl-NL" sz="1100" b="1">
                <a:solidFill>
                  <a:srgbClr val="004E63"/>
                </a:solidFill>
                <a:latin typeface="Corbel" panose="020B0503020204020204" pitchFamily="34" charset="0"/>
              </a:endParaRPr>
            </a:p>
          </p:txBody>
        </p:sp>
      </p:grpSp>
      <p:pic>
        <p:nvPicPr>
          <p:cNvPr id="22" name="Afbeelding 21">
            <a:extLst>
              <a:ext uri="{FF2B5EF4-FFF2-40B4-BE49-F238E27FC236}">
                <a16:creationId xmlns:a16="http://schemas.microsoft.com/office/drawing/2014/main" id="{8216B8C3-C22D-40AD-8F9F-C5AE33A73ED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06717" y="6400950"/>
            <a:ext cx="1308133" cy="203488"/>
          </a:xfrm>
          <a:prstGeom prst="rect">
            <a:avLst/>
          </a:prstGeom>
        </p:spPr>
      </p:pic>
      <p:pic>
        <p:nvPicPr>
          <p:cNvPr id="23" name="Afbeelding 22">
            <a:extLst>
              <a:ext uri="{FF2B5EF4-FFF2-40B4-BE49-F238E27FC236}">
                <a16:creationId xmlns:a16="http://schemas.microsoft.com/office/drawing/2014/main" id="{79367448-8F35-4D32-A6E7-571C53CFADA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91944" y="4570925"/>
            <a:ext cx="944476" cy="432007"/>
          </a:xfrm>
          <a:prstGeom prst="rect">
            <a:avLst/>
          </a:prstGeom>
        </p:spPr>
      </p:pic>
      <p:pic>
        <p:nvPicPr>
          <p:cNvPr id="24" name="Picture 17" descr="http://www.ikcirculeer.nl/wp-content/uploads/2015/04/Logo_ikcirculeer_dark.png">
            <a:extLst>
              <a:ext uri="{FF2B5EF4-FFF2-40B4-BE49-F238E27FC236}">
                <a16:creationId xmlns:a16="http://schemas.microsoft.com/office/drawing/2014/main" id="{45AA47AB-7FBE-4D36-90A3-686598DE6ABB}"/>
              </a:ext>
            </a:extLst>
          </p:cNvPr>
          <p:cNvPicPr>
            <a:picLocks noChangeAspect="1" noChangeArrowheads="1"/>
          </p:cNvPicPr>
          <p:nvPr/>
        </p:nvPicPr>
        <p:blipFill>
          <a:blip r:embed="rId18" cstate="print"/>
          <a:srcRect/>
          <a:stretch>
            <a:fillRect/>
          </a:stretch>
        </p:blipFill>
        <p:spPr bwMode="auto">
          <a:xfrm>
            <a:off x="4888885" y="2592515"/>
            <a:ext cx="1327254" cy="238905"/>
          </a:xfrm>
          <a:prstGeom prst="rect">
            <a:avLst/>
          </a:prstGeom>
          <a:noFill/>
        </p:spPr>
      </p:pic>
      <p:pic>
        <p:nvPicPr>
          <p:cNvPr id="25" name="Afbeelding 24">
            <a:extLst>
              <a:ext uri="{FF2B5EF4-FFF2-40B4-BE49-F238E27FC236}">
                <a16:creationId xmlns:a16="http://schemas.microsoft.com/office/drawing/2014/main" id="{0D30939A-F067-4A39-8269-22B4145C17F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604518" y="2487509"/>
            <a:ext cx="947952" cy="805759"/>
          </a:xfrm>
          <a:prstGeom prst="rect">
            <a:avLst/>
          </a:prstGeom>
        </p:spPr>
      </p:pic>
      <p:pic>
        <p:nvPicPr>
          <p:cNvPr id="26" name="Afbeelding 25">
            <a:extLst>
              <a:ext uri="{FF2B5EF4-FFF2-40B4-BE49-F238E27FC236}">
                <a16:creationId xmlns:a16="http://schemas.microsoft.com/office/drawing/2014/main" id="{E66839A4-A23E-43C5-8DE3-F3D3FA11AF9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948342" y="4693646"/>
            <a:ext cx="1574737" cy="262969"/>
          </a:xfrm>
          <a:prstGeom prst="rect">
            <a:avLst/>
          </a:prstGeom>
        </p:spPr>
      </p:pic>
      <p:pic>
        <p:nvPicPr>
          <p:cNvPr id="27" name="Afbeelding 26">
            <a:extLst>
              <a:ext uri="{FF2B5EF4-FFF2-40B4-BE49-F238E27FC236}">
                <a16:creationId xmlns:a16="http://schemas.microsoft.com/office/drawing/2014/main" id="{5CCF8667-7A75-4521-828F-479A6B382AB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76956" y="4180577"/>
            <a:ext cx="801763" cy="832600"/>
          </a:xfrm>
          <a:prstGeom prst="rect">
            <a:avLst/>
          </a:prstGeom>
        </p:spPr>
      </p:pic>
      <p:pic>
        <p:nvPicPr>
          <p:cNvPr id="28" name="Afbeelding 27">
            <a:extLst>
              <a:ext uri="{FF2B5EF4-FFF2-40B4-BE49-F238E27FC236}">
                <a16:creationId xmlns:a16="http://schemas.microsoft.com/office/drawing/2014/main" id="{61223818-DD2C-4B94-B90B-17CB3C552EC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42657" y="1687530"/>
            <a:ext cx="650099" cy="864631"/>
          </a:xfrm>
          <a:prstGeom prst="rect">
            <a:avLst/>
          </a:prstGeom>
        </p:spPr>
      </p:pic>
      <p:pic>
        <p:nvPicPr>
          <p:cNvPr id="29" name="Picture 9" descr="Afbeeldingsresultaat voor ivn logo">
            <a:extLst>
              <a:ext uri="{FF2B5EF4-FFF2-40B4-BE49-F238E27FC236}">
                <a16:creationId xmlns:a16="http://schemas.microsoft.com/office/drawing/2014/main" id="{948E8AEF-7299-4649-AB6F-FC15469C4620}"/>
              </a:ext>
            </a:extLst>
          </p:cNvPr>
          <p:cNvPicPr>
            <a:picLocks noChangeAspect="1" noChangeArrowheads="1"/>
          </p:cNvPicPr>
          <p:nvPr/>
        </p:nvPicPr>
        <p:blipFill>
          <a:blip r:embed="rId23" cstate="print"/>
          <a:srcRect/>
          <a:stretch>
            <a:fillRect/>
          </a:stretch>
        </p:blipFill>
        <p:spPr bwMode="auto">
          <a:xfrm>
            <a:off x="9780396" y="3337798"/>
            <a:ext cx="747844" cy="628007"/>
          </a:xfrm>
          <a:prstGeom prst="rect">
            <a:avLst/>
          </a:prstGeom>
          <a:noFill/>
        </p:spPr>
      </p:pic>
      <p:pic>
        <p:nvPicPr>
          <p:cNvPr id="30" name="Afbeelding 29">
            <a:extLst>
              <a:ext uri="{FF2B5EF4-FFF2-40B4-BE49-F238E27FC236}">
                <a16:creationId xmlns:a16="http://schemas.microsoft.com/office/drawing/2014/main" id="{F0D50DA0-DD38-47F7-BF0D-624BD6321E25}"/>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661073" y="5143662"/>
            <a:ext cx="1380130" cy="428015"/>
          </a:xfrm>
          <a:prstGeom prst="rect">
            <a:avLst/>
          </a:prstGeom>
        </p:spPr>
      </p:pic>
      <p:pic>
        <p:nvPicPr>
          <p:cNvPr id="31" name="Afbeelding 30">
            <a:extLst>
              <a:ext uri="{FF2B5EF4-FFF2-40B4-BE49-F238E27FC236}">
                <a16:creationId xmlns:a16="http://schemas.microsoft.com/office/drawing/2014/main" id="{26AF1E17-5EDD-414A-A3D7-9225D1C9091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78976" y="5244714"/>
            <a:ext cx="1233419" cy="455750"/>
          </a:xfrm>
          <a:prstGeom prst="rect">
            <a:avLst/>
          </a:prstGeom>
        </p:spPr>
      </p:pic>
      <p:pic>
        <p:nvPicPr>
          <p:cNvPr id="32" name="Afbeelding 31">
            <a:extLst>
              <a:ext uri="{FF2B5EF4-FFF2-40B4-BE49-F238E27FC236}">
                <a16:creationId xmlns:a16="http://schemas.microsoft.com/office/drawing/2014/main" id="{D279010B-4055-443C-9341-E8FB18816A36}"/>
              </a:ext>
            </a:extLst>
          </p:cNvPr>
          <p:cNvPicPr>
            <a:picLocks noChangeAspect="1"/>
          </p:cNvPicPr>
          <p:nvPr/>
        </p:nvPicPr>
        <p:blipFill rotWithShape="1">
          <a:blip r:embed="rId26">
            <a:extLst>
              <a:ext uri="{28A0092B-C50C-407E-A947-70E740481C1C}">
                <a14:useLocalDpi xmlns:a14="http://schemas.microsoft.com/office/drawing/2010/main" val="0"/>
              </a:ext>
            </a:extLst>
          </a:blip>
          <a:srcRect r="46202"/>
          <a:stretch/>
        </p:blipFill>
        <p:spPr>
          <a:xfrm>
            <a:off x="5413524" y="6230274"/>
            <a:ext cx="1243153" cy="519929"/>
          </a:xfrm>
          <a:prstGeom prst="rect">
            <a:avLst/>
          </a:prstGeom>
        </p:spPr>
      </p:pic>
      <p:pic>
        <p:nvPicPr>
          <p:cNvPr id="33" name="Afbeelding 32">
            <a:extLst>
              <a:ext uri="{FF2B5EF4-FFF2-40B4-BE49-F238E27FC236}">
                <a16:creationId xmlns:a16="http://schemas.microsoft.com/office/drawing/2014/main" id="{9743CC96-5FF4-479D-894B-86A76E129DD4}"/>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19760" r="23086"/>
          <a:stretch/>
        </p:blipFill>
        <p:spPr>
          <a:xfrm>
            <a:off x="9315828" y="4372256"/>
            <a:ext cx="1243080" cy="372857"/>
          </a:xfrm>
          <a:prstGeom prst="rect">
            <a:avLst/>
          </a:prstGeom>
        </p:spPr>
      </p:pic>
      <p:pic>
        <p:nvPicPr>
          <p:cNvPr id="34" name="Afbeelding 33">
            <a:extLst>
              <a:ext uri="{FF2B5EF4-FFF2-40B4-BE49-F238E27FC236}">
                <a16:creationId xmlns:a16="http://schemas.microsoft.com/office/drawing/2014/main" id="{65E2D1C9-C38C-47B8-8AED-35B134D00F63}"/>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012259" y="5629479"/>
            <a:ext cx="1203405" cy="575715"/>
          </a:xfrm>
          <a:prstGeom prst="rect">
            <a:avLst/>
          </a:prstGeom>
        </p:spPr>
      </p:pic>
      <p:pic>
        <p:nvPicPr>
          <p:cNvPr id="35" name="Afbeelding 34">
            <a:extLst>
              <a:ext uri="{FF2B5EF4-FFF2-40B4-BE49-F238E27FC236}">
                <a16:creationId xmlns:a16="http://schemas.microsoft.com/office/drawing/2014/main" id="{4274281D-6ACC-448E-8F3D-422E4A2E14E3}"/>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453044" y="5231649"/>
            <a:ext cx="1327352" cy="436029"/>
          </a:xfrm>
          <a:prstGeom prst="rect">
            <a:avLst/>
          </a:prstGeom>
        </p:spPr>
      </p:pic>
      <p:pic>
        <p:nvPicPr>
          <p:cNvPr id="36" name="Afbeelding 35">
            <a:extLst>
              <a:ext uri="{FF2B5EF4-FFF2-40B4-BE49-F238E27FC236}">
                <a16:creationId xmlns:a16="http://schemas.microsoft.com/office/drawing/2014/main" id="{3EB990F9-A007-4CEC-BABB-D98ADEFA4D36}"/>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832794" y="3601632"/>
            <a:ext cx="795067" cy="790003"/>
          </a:xfrm>
          <a:prstGeom prst="rect">
            <a:avLst/>
          </a:prstGeom>
        </p:spPr>
      </p:pic>
      <p:pic>
        <p:nvPicPr>
          <p:cNvPr id="37" name="Afbeelding 36">
            <a:extLst>
              <a:ext uri="{FF2B5EF4-FFF2-40B4-BE49-F238E27FC236}">
                <a16:creationId xmlns:a16="http://schemas.microsoft.com/office/drawing/2014/main" id="{19289BD2-3D7B-4E01-A0CE-B7648D65156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09466" y="2801955"/>
            <a:ext cx="1321298" cy="427357"/>
          </a:xfrm>
          <a:prstGeom prst="rect">
            <a:avLst/>
          </a:prstGeom>
        </p:spPr>
      </p:pic>
      <p:pic>
        <p:nvPicPr>
          <p:cNvPr id="38" name="Afbeelding 37">
            <a:extLst>
              <a:ext uri="{FF2B5EF4-FFF2-40B4-BE49-F238E27FC236}">
                <a16:creationId xmlns:a16="http://schemas.microsoft.com/office/drawing/2014/main" id="{E5245E0F-F268-45FA-9C61-C1544FF746E7}"/>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50418" y="4291715"/>
            <a:ext cx="811182" cy="678744"/>
          </a:xfrm>
          <a:prstGeom prst="rect">
            <a:avLst/>
          </a:prstGeom>
        </p:spPr>
      </p:pic>
      <p:pic>
        <p:nvPicPr>
          <p:cNvPr id="39" name="Afbeelding 38">
            <a:extLst>
              <a:ext uri="{FF2B5EF4-FFF2-40B4-BE49-F238E27FC236}">
                <a16:creationId xmlns:a16="http://schemas.microsoft.com/office/drawing/2014/main" id="{4C8E0BDF-666A-4AB0-8321-4A5DFF02F503}"/>
              </a:ext>
            </a:extLst>
          </p:cNvPr>
          <p:cNvPicPr>
            <a:picLocks noChangeAspect="1"/>
          </p:cNvPicPr>
          <p:nvPr/>
        </p:nvPicPr>
        <p:blipFill rotWithShape="1">
          <a:blip r:embed="rId33">
            <a:extLst>
              <a:ext uri="{28A0092B-C50C-407E-A947-70E740481C1C}">
                <a14:useLocalDpi xmlns:a14="http://schemas.microsoft.com/office/drawing/2010/main" val="0"/>
              </a:ext>
            </a:extLst>
          </a:blip>
          <a:srcRect l="5969" t="-555" r="76550" b="9407"/>
          <a:stretch/>
        </p:blipFill>
        <p:spPr>
          <a:xfrm>
            <a:off x="9387914" y="6103511"/>
            <a:ext cx="1323875" cy="437180"/>
          </a:xfrm>
          <a:prstGeom prst="rect">
            <a:avLst/>
          </a:prstGeom>
        </p:spPr>
      </p:pic>
      <p:pic>
        <p:nvPicPr>
          <p:cNvPr id="40" name="Afbeelding 39">
            <a:extLst>
              <a:ext uri="{FF2B5EF4-FFF2-40B4-BE49-F238E27FC236}">
                <a16:creationId xmlns:a16="http://schemas.microsoft.com/office/drawing/2014/main" id="{05AD2EC2-BE08-48FA-8568-51C9DB9C8EBF}"/>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634874" y="1807708"/>
            <a:ext cx="994247" cy="994247"/>
          </a:xfrm>
          <a:prstGeom prst="rect">
            <a:avLst/>
          </a:prstGeom>
        </p:spPr>
      </p:pic>
      <p:pic>
        <p:nvPicPr>
          <p:cNvPr id="41" name="Afbeelding 40">
            <a:extLst>
              <a:ext uri="{FF2B5EF4-FFF2-40B4-BE49-F238E27FC236}">
                <a16:creationId xmlns:a16="http://schemas.microsoft.com/office/drawing/2014/main" id="{7D50E5A8-F959-464A-A276-A776C1343F33}"/>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17645" y="6350939"/>
            <a:ext cx="1461273" cy="235388"/>
          </a:xfrm>
          <a:prstGeom prst="rect">
            <a:avLst/>
          </a:prstGeom>
        </p:spPr>
      </p:pic>
      <p:pic>
        <p:nvPicPr>
          <p:cNvPr id="42" name="Afbeelding 41">
            <a:extLst>
              <a:ext uri="{FF2B5EF4-FFF2-40B4-BE49-F238E27FC236}">
                <a16:creationId xmlns:a16="http://schemas.microsoft.com/office/drawing/2014/main" id="{7D90EEE3-01E7-4139-AB25-DADA1D65174D}"/>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072981" y="2757903"/>
            <a:ext cx="1195547" cy="895687"/>
          </a:xfrm>
          <a:prstGeom prst="rect">
            <a:avLst/>
          </a:prstGeom>
        </p:spPr>
      </p:pic>
      <p:pic>
        <p:nvPicPr>
          <p:cNvPr id="43" name="Afbeelding 42">
            <a:extLst>
              <a:ext uri="{FF2B5EF4-FFF2-40B4-BE49-F238E27FC236}">
                <a16:creationId xmlns:a16="http://schemas.microsoft.com/office/drawing/2014/main" id="{C0E61CED-46F8-4517-AA75-5097B5C54412}"/>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334258" y="5173739"/>
            <a:ext cx="794105" cy="643225"/>
          </a:xfrm>
          <a:prstGeom prst="rect">
            <a:avLst/>
          </a:prstGeom>
        </p:spPr>
      </p:pic>
      <p:pic>
        <p:nvPicPr>
          <p:cNvPr id="44" name="Afbeelding 43">
            <a:extLst>
              <a:ext uri="{FF2B5EF4-FFF2-40B4-BE49-F238E27FC236}">
                <a16:creationId xmlns:a16="http://schemas.microsoft.com/office/drawing/2014/main" id="{EC1B0200-C0CF-47C5-9C7C-D04CF06F66D4}"/>
              </a:ext>
            </a:extLst>
          </p:cNvPr>
          <p:cNvPicPr>
            <a:picLocks noChangeAspect="1"/>
          </p:cNvPicPr>
          <p:nvPr/>
        </p:nvPicPr>
        <p:blipFill rotWithShape="1">
          <a:blip r:embed="rId38" cstate="print">
            <a:extLst>
              <a:ext uri="{28A0092B-C50C-407E-A947-70E740481C1C}">
                <a14:useLocalDpi xmlns:a14="http://schemas.microsoft.com/office/drawing/2010/main" val="0"/>
              </a:ext>
            </a:extLst>
          </a:blip>
          <a:srcRect l="17018" t="21467" r="20075" b="15180"/>
          <a:stretch/>
        </p:blipFill>
        <p:spPr>
          <a:xfrm>
            <a:off x="8432161" y="3470661"/>
            <a:ext cx="875436" cy="674037"/>
          </a:xfrm>
          <a:prstGeom prst="rect">
            <a:avLst/>
          </a:prstGeom>
        </p:spPr>
      </p:pic>
      <p:pic>
        <p:nvPicPr>
          <p:cNvPr id="45" name="Afbeelding 44">
            <a:extLst>
              <a:ext uri="{FF2B5EF4-FFF2-40B4-BE49-F238E27FC236}">
                <a16:creationId xmlns:a16="http://schemas.microsoft.com/office/drawing/2014/main" id="{6B1622E1-9588-4DA0-A829-5ABD20421FF5}"/>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4198141" y="1970499"/>
            <a:ext cx="1381487" cy="283673"/>
          </a:xfrm>
          <a:prstGeom prst="rect">
            <a:avLst/>
          </a:prstGeom>
        </p:spPr>
      </p:pic>
      <p:pic>
        <p:nvPicPr>
          <p:cNvPr id="46" name="Afbeelding 45">
            <a:extLst>
              <a:ext uri="{FF2B5EF4-FFF2-40B4-BE49-F238E27FC236}">
                <a16:creationId xmlns:a16="http://schemas.microsoft.com/office/drawing/2014/main" id="{28A368D6-FD13-4C26-9DCA-1BBA9AAAA132}"/>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5730" t="5088" r="12247" b="9542"/>
          <a:stretch/>
        </p:blipFill>
        <p:spPr>
          <a:xfrm>
            <a:off x="6809702" y="4310628"/>
            <a:ext cx="905955" cy="1170386"/>
          </a:xfrm>
          <a:prstGeom prst="rect">
            <a:avLst/>
          </a:prstGeom>
        </p:spPr>
      </p:pic>
      <p:pic>
        <p:nvPicPr>
          <p:cNvPr id="47" name="Afbeelding 46">
            <a:extLst>
              <a:ext uri="{FF2B5EF4-FFF2-40B4-BE49-F238E27FC236}">
                <a16:creationId xmlns:a16="http://schemas.microsoft.com/office/drawing/2014/main" id="{46F1F0A8-E3E1-4698-809C-F64233022DB8}"/>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6622118" y="5692008"/>
            <a:ext cx="1544820" cy="587997"/>
          </a:xfrm>
          <a:prstGeom prst="rect">
            <a:avLst/>
          </a:prstGeom>
        </p:spPr>
      </p:pic>
      <p:pic>
        <p:nvPicPr>
          <p:cNvPr id="48" name="Afbeelding 47">
            <a:extLst>
              <a:ext uri="{FF2B5EF4-FFF2-40B4-BE49-F238E27FC236}">
                <a16:creationId xmlns:a16="http://schemas.microsoft.com/office/drawing/2014/main" id="{64E6BCCB-1471-4625-BFB4-574B37E2A1D0}"/>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73314" y="3281494"/>
            <a:ext cx="694163" cy="689852"/>
          </a:xfrm>
          <a:prstGeom prst="rect">
            <a:avLst/>
          </a:prstGeom>
        </p:spPr>
      </p:pic>
      <p:pic>
        <p:nvPicPr>
          <p:cNvPr id="49" name="Afbeelding 48">
            <a:extLst>
              <a:ext uri="{FF2B5EF4-FFF2-40B4-BE49-F238E27FC236}">
                <a16:creationId xmlns:a16="http://schemas.microsoft.com/office/drawing/2014/main" id="{32E189C6-4D34-4CDF-A9AC-B68F18EF0F4E}"/>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7284756" y="3392884"/>
            <a:ext cx="658954" cy="658954"/>
          </a:xfrm>
          <a:prstGeom prst="rect">
            <a:avLst/>
          </a:prstGeom>
        </p:spPr>
      </p:pic>
    </p:spTree>
    <p:extLst>
      <p:ext uri="{BB962C8B-B14F-4D97-AF65-F5344CB8AC3E}">
        <p14:creationId xmlns:p14="http://schemas.microsoft.com/office/powerpoint/2010/main" val="346763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71D15-30BC-4CA0-B2F2-4082BB66ED0B}"/>
              </a:ext>
            </a:extLst>
          </p:cNvPr>
          <p:cNvSpPr>
            <a:spLocks noGrp="1"/>
          </p:cNvSpPr>
          <p:nvPr>
            <p:ph type="title"/>
          </p:nvPr>
        </p:nvSpPr>
        <p:spPr>
          <a:xfrm>
            <a:off x="333772" y="274638"/>
            <a:ext cx="8928992" cy="1325562"/>
          </a:xfrm>
        </p:spPr>
        <p:txBody>
          <a:bodyPr>
            <a:normAutofit/>
          </a:bodyPr>
          <a:lstStyle/>
          <a:p>
            <a:r>
              <a:rPr lang="nl-NL" dirty="0"/>
              <a:t>7.	Samenwerking en </a:t>
            </a:r>
            <a:br>
              <a:rPr lang="nl-NL" dirty="0"/>
            </a:br>
            <a:r>
              <a:rPr lang="nl-NL" dirty="0"/>
              <a:t>	</a:t>
            </a:r>
            <a:r>
              <a:rPr lang="nl-NL" b="1" dirty="0"/>
              <a:t>Kennisuitwisseling</a:t>
            </a:r>
          </a:p>
        </p:txBody>
      </p:sp>
      <p:sp>
        <p:nvSpPr>
          <p:cNvPr id="3" name="Tijdelijke aanduiding voor inhoud 2">
            <a:extLst>
              <a:ext uri="{FF2B5EF4-FFF2-40B4-BE49-F238E27FC236}">
                <a16:creationId xmlns:a16="http://schemas.microsoft.com/office/drawing/2014/main" id="{CCE20D0D-EA4C-46FF-AA84-971F44CA362B}"/>
              </a:ext>
            </a:extLst>
          </p:cNvPr>
          <p:cNvSpPr>
            <a:spLocks noGrp="1"/>
          </p:cNvSpPr>
          <p:nvPr>
            <p:ph idx="1"/>
          </p:nvPr>
        </p:nvSpPr>
        <p:spPr/>
        <p:txBody>
          <a:bodyPr>
            <a:normAutofit/>
          </a:bodyPr>
          <a:lstStyle/>
          <a:p>
            <a:r>
              <a:rPr lang="nl-NL" dirty="0"/>
              <a:t>Men weet niet van elkaar wat er gebeurt</a:t>
            </a:r>
          </a:p>
          <a:p>
            <a:r>
              <a:rPr lang="nl-NL" dirty="0"/>
              <a:t>Geschikte info is niet eenvoudig te vinden</a:t>
            </a:r>
          </a:p>
          <a:p>
            <a:pPr lvl="1"/>
            <a:r>
              <a:rPr lang="nl-NL" dirty="0"/>
              <a:t>Lesmaterialen</a:t>
            </a:r>
          </a:p>
          <a:p>
            <a:pPr lvl="1"/>
            <a:r>
              <a:rPr lang="nl-NL" dirty="0"/>
              <a:t>Gastdocenten</a:t>
            </a:r>
          </a:p>
          <a:p>
            <a:pPr lvl="1"/>
            <a:r>
              <a:rPr lang="nl-NL" dirty="0"/>
              <a:t>Stagebedrijven</a:t>
            </a:r>
          </a:p>
          <a:p>
            <a:pPr lvl="1"/>
            <a:r>
              <a:rPr lang="nl-NL" dirty="0"/>
              <a:t>Bedrijven voor bedrijfsbezoeken</a:t>
            </a:r>
          </a:p>
          <a:p>
            <a:pPr lvl="1"/>
            <a:r>
              <a:rPr lang="nl-NL" dirty="0"/>
              <a:t>Etc.</a:t>
            </a:r>
          </a:p>
        </p:txBody>
      </p:sp>
      <p:sp>
        <p:nvSpPr>
          <p:cNvPr id="4" name="Rechthoek 3">
            <a:extLst>
              <a:ext uri="{FF2B5EF4-FFF2-40B4-BE49-F238E27FC236}">
                <a16:creationId xmlns:a16="http://schemas.microsoft.com/office/drawing/2014/main" id="{8D3227B0-C0E4-4C8A-A988-CCEB781A5355}"/>
              </a:ext>
            </a:extLst>
          </p:cNvPr>
          <p:cNvSpPr/>
          <p:nvPr/>
        </p:nvSpPr>
        <p:spPr>
          <a:xfrm>
            <a:off x="6670476" y="3501008"/>
            <a:ext cx="5184575" cy="2046714"/>
          </a:xfrm>
          <a:prstGeom prst="rect">
            <a:avLst/>
          </a:prstGeom>
        </p:spPr>
        <p:txBody>
          <a:bodyPr wrap="square">
            <a:spAutoFit/>
          </a:bodyPr>
          <a:lstStyle/>
          <a:p>
            <a:pPr algn="ctr"/>
            <a:r>
              <a:rPr lang="nl-NL" sz="2000" i="1" dirty="0">
                <a:solidFill>
                  <a:srgbClr val="000000"/>
                </a:solidFill>
                <a:latin typeface="Century Gothic" panose="020B0502020202020204" pitchFamily="34" charset="0"/>
              </a:rPr>
              <a:t>Het zou helpen als er een goede regionale database was van experts en gastdocenten die bereid en geschikt zijn om hun kennis en ervaringen te delen met docenten en studenten.</a:t>
            </a:r>
          </a:p>
          <a:p>
            <a:pPr algn="ctr"/>
            <a:endParaRPr lang="nl-NL" sz="1100" i="1" dirty="0">
              <a:solidFill>
                <a:srgbClr val="000000"/>
              </a:solidFill>
              <a:latin typeface="Century Gothic" panose="020B0502020202020204" pitchFamily="34" charset="0"/>
            </a:endParaRPr>
          </a:p>
          <a:p>
            <a:pPr algn="ctr"/>
            <a:r>
              <a:rPr lang="nl-NL" sz="1600" dirty="0"/>
              <a:t>— ROC</a:t>
            </a:r>
          </a:p>
        </p:txBody>
      </p:sp>
      <p:sp>
        <p:nvSpPr>
          <p:cNvPr id="5" name="Rechthoek 4">
            <a:extLst>
              <a:ext uri="{FF2B5EF4-FFF2-40B4-BE49-F238E27FC236}">
                <a16:creationId xmlns:a16="http://schemas.microsoft.com/office/drawing/2014/main" id="{5F4A3AFE-DF17-48B4-8085-5E5018401186}"/>
              </a:ext>
            </a:extLst>
          </p:cNvPr>
          <p:cNvSpPr/>
          <p:nvPr/>
        </p:nvSpPr>
        <p:spPr>
          <a:xfrm>
            <a:off x="11221800" y="4528537"/>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p>
        </p:txBody>
      </p:sp>
      <p:sp>
        <p:nvSpPr>
          <p:cNvPr id="6" name="Rechthoek 5">
            <a:extLst>
              <a:ext uri="{FF2B5EF4-FFF2-40B4-BE49-F238E27FC236}">
                <a16:creationId xmlns:a16="http://schemas.microsoft.com/office/drawing/2014/main" id="{BF114915-F03E-4A65-9767-37C35578ACC5}"/>
              </a:ext>
            </a:extLst>
          </p:cNvPr>
          <p:cNvSpPr/>
          <p:nvPr/>
        </p:nvSpPr>
        <p:spPr>
          <a:xfrm>
            <a:off x="6757304" y="3326092"/>
            <a:ext cx="489236" cy="923330"/>
          </a:xfrm>
          <a:prstGeom prst="rect">
            <a:avLst/>
          </a:prstGeom>
        </p:spPr>
        <p:txBody>
          <a:bodyPr wrap="none">
            <a:spAutoFit/>
          </a:bodyPr>
          <a:lstStyle/>
          <a:p>
            <a:r>
              <a:rPr lang="nl-NL" sz="5400" i="1" dirty="0">
                <a:solidFill>
                  <a:srgbClr val="E6376E"/>
                </a:solidFill>
                <a:latin typeface="Bookman Old Style" panose="02050604050505020204" pitchFamily="18" charset="0"/>
                <a:cs typeface="Times New Roman" panose="02020603050405020304" pitchFamily="18" charset="0"/>
              </a:rPr>
              <a:t>“</a:t>
            </a:r>
            <a:endParaRPr lang="nl-NL" sz="5400" dirty="0"/>
          </a:p>
        </p:txBody>
      </p:sp>
    </p:spTree>
    <p:extLst>
      <p:ext uri="{BB962C8B-B14F-4D97-AF65-F5344CB8AC3E}">
        <p14:creationId xmlns:p14="http://schemas.microsoft.com/office/powerpoint/2010/main" val="109897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A7BFD-569D-402A-AA05-B043739697D0}"/>
              </a:ext>
            </a:extLst>
          </p:cNvPr>
          <p:cNvSpPr>
            <a:spLocks noGrp="1"/>
          </p:cNvSpPr>
          <p:nvPr>
            <p:ph type="title"/>
          </p:nvPr>
        </p:nvSpPr>
        <p:spPr/>
        <p:txBody>
          <a:bodyPr/>
          <a:lstStyle/>
          <a:p>
            <a:r>
              <a:rPr lang="nl-NL" dirty="0"/>
              <a:t>Aanbevelingen</a:t>
            </a:r>
          </a:p>
        </p:txBody>
      </p:sp>
      <p:sp>
        <p:nvSpPr>
          <p:cNvPr id="5" name="Tijdelijke aanduiding voor inhoud 2">
            <a:extLst>
              <a:ext uri="{FF2B5EF4-FFF2-40B4-BE49-F238E27FC236}">
                <a16:creationId xmlns:a16="http://schemas.microsoft.com/office/drawing/2014/main" id="{720ABDFB-134C-4A89-9241-A2F41FF39C55}"/>
              </a:ext>
            </a:extLst>
          </p:cNvPr>
          <p:cNvSpPr>
            <a:spLocks noGrp="1"/>
          </p:cNvSpPr>
          <p:nvPr>
            <p:ph idx="1"/>
          </p:nvPr>
        </p:nvSpPr>
        <p:spPr/>
        <p:txBody>
          <a:bodyPr>
            <a:normAutofit/>
          </a:bodyPr>
          <a:lstStyle/>
          <a:p>
            <a:pPr marL="502920" indent="-457200">
              <a:buFont typeface="+mj-lt"/>
              <a:buAutoNum type="arabicPeriod"/>
            </a:pPr>
            <a:r>
              <a:rPr lang="nl-NL" b="1" dirty="0"/>
              <a:t>Bewustwording</a:t>
            </a:r>
            <a:r>
              <a:rPr lang="nl-NL" dirty="0"/>
              <a:t>: Meer inzetten op bewustwording d.m.v. groot </a:t>
            </a:r>
            <a:r>
              <a:rPr lang="nl-NL" b="1" dirty="0"/>
              <a:t>meerjarig project </a:t>
            </a:r>
            <a:r>
              <a:rPr lang="nl-NL" dirty="0"/>
              <a:t>met zowel scholen als bedrijfsleven. </a:t>
            </a:r>
          </a:p>
          <a:p>
            <a:pPr marL="502920" indent="-457200">
              <a:buFont typeface="+mj-lt"/>
              <a:buAutoNum type="arabicPeriod"/>
            </a:pPr>
            <a:r>
              <a:rPr lang="nl-NL" b="1" dirty="0"/>
              <a:t>Structuur t.b.v. actie</a:t>
            </a:r>
            <a:r>
              <a:rPr lang="nl-NL" dirty="0"/>
              <a:t>: Gezien de vele bestaande initiatieven is men huiverig voor nieuwe loketten, platforms en organisaties. Wel is er behoefte aan meer onderling overleg.</a:t>
            </a:r>
          </a:p>
          <a:p>
            <a:pPr marL="502920" indent="-457200">
              <a:buFont typeface="+mj-lt"/>
              <a:buAutoNum type="arabicPeriod"/>
            </a:pPr>
            <a:r>
              <a:rPr lang="nl-NL" b="1" dirty="0"/>
              <a:t>Informatie</a:t>
            </a:r>
            <a:r>
              <a:rPr lang="nl-NL" dirty="0"/>
              <a:t>: een Noord-Nederlandse </a:t>
            </a:r>
            <a:r>
              <a:rPr lang="nl-NL" b="1" dirty="0"/>
              <a:t>database</a:t>
            </a:r>
            <a:r>
              <a:rPr lang="nl-NL" dirty="0"/>
              <a:t> ‘circulaire economie/duurzaamheid’ voor lesmateriaal, stages, gastdocenten, bedrijfsbezoeken, projecten, etc. Indien mogelijk aansluiten bij een bestaande database.</a:t>
            </a:r>
          </a:p>
        </p:txBody>
      </p:sp>
    </p:spTree>
    <p:extLst>
      <p:ext uri="{BB962C8B-B14F-4D97-AF65-F5344CB8AC3E}">
        <p14:creationId xmlns:p14="http://schemas.microsoft.com/office/powerpoint/2010/main" val="4560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F7885135-A7A7-44AE-BB68-EBA25BD4B440}"/>
              </a:ext>
            </a:extLst>
          </p:cNvPr>
          <p:cNvSpPr>
            <a:spLocks noGrp="1"/>
          </p:cNvSpPr>
          <p:nvPr>
            <p:ph type="ctrTitle"/>
          </p:nvPr>
        </p:nvSpPr>
        <p:spPr>
          <a:xfrm>
            <a:off x="1217612" y="1828799"/>
            <a:ext cx="9989367" cy="3048001"/>
          </a:xfrm>
        </p:spPr>
        <p:txBody>
          <a:bodyPr/>
          <a:lstStyle/>
          <a:p>
            <a:pPr>
              <a:spcAft>
                <a:spcPts val="1200"/>
              </a:spcAft>
            </a:pPr>
            <a:r>
              <a:rPr lang="nl-NL" sz="3300" cap="none" dirty="0"/>
              <a:t>Download het rapport op</a:t>
            </a:r>
            <a:br>
              <a:rPr lang="nl-NL" sz="3300" cap="none" dirty="0"/>
            </a:br>
            <a:br>
              <a:rPr lang="nl-NL" sz="1000" cap="none" dirty="0"/>
            </a:br>
            <a:r>
              <a:rPr lang="nl-NL" b="1" cap="none" dirty="0" err="1"/>
              <a:t>JIN.ngo</a:t>
            </a:r>
            <a:r>
              <a:rPr lang="nl-NL" b="1" cap="none" dirty="0"/>
              <a:t>/</a:t>
            </a:r>
            <a:r>
              <a:rPr lang="nl-NL" b="1" cap="none" dirty="0" err="1"/>
              <a:t>parelszonderketting</a:t>
            </a:r>
            <a:endParaRPr lang="nl-NL" b="1" cap="none" dirty="0"/>
          </a:p>
        </p:txBody>
      </p:sp>
    </p:spTree>
    <p:extLst>
      <p:ext uri="{BB962C8B-B14F-4D97-AF65-F5344CB8AC3E}">
        <p14:creationId xmlns:p14="http://schemas.microsoft.com/office/powerpoint/2010/main" val="215942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382D0-DCF8-44DE-AAA6-36FC2D8FED50}"/>
              </a:ext>
            </a:extLst>
          </p:cNvPr>
          <p:cNvSpPr>
            <a:spLocks noGrp="1"/>
          </p:cNvSpPr>
          <p:nvPr>
            <p:ph type="title"/>
          </p:nvPr>
        </p:nvSpPr>
        <p:spPr/>
        <p:txBody>
          <a:bodyPr/>
          <a:lstStyle/>
          <a:p>
            <a:r>
              <a:rPr lang="nl-NL" dirty="0"/>
              <a:t>Stelling 1</a:t>
            </a:r>
          </a:p>
        </p:txBody>
      </p:sp>
      <p:sp>
        <p:nvSpPr>
          <p:cNvPr id="3" name="Tijdelijke aanduiding voor inhoud 2">
            <a:extLst>
              <a:ext uri="{FF2B5EF4-FFF2-40B4-BE49-F238E27FC236}">
                <a16:creationId xmlns:a16="http://schemas.microsoft.com/office/drawing/2014/main" id="{F9B91BAE-7964-43FE-A366-3A986A387AD0}"/>
              </a:ext>
            </a:extLst>
          </p:cNvPr>
          <p:cNvSpPr>
            <a:spLocks noGrp="1"/>
          </p:cNvSpPr>
          <p:nvPr>
            <p:ph idx="1"/>
          </p:nvPr>
        </p:nvSpPr>
        <p:spPr>
          <a:xfrm>
            <a:off x="2218668" y="2508376"/>
            <a:ext cx="6624736" cy="4111352"/>
          </a:xfrm>
        </p:spPr>
        <p:txBody>
          <a:bodyPr>
            <a:normAutofit/>
          </a:bodyPr>
          <a:lstStyle/>
          <a:p>
            <a:pPr marL="45720" indent="0" algn="ctr">
              <a:buNone/>
            </a:pPr>
            <a:r>
              <a:rPr lang="nl-NL" sz="3600" b="1" dirty="0"/>
              <a:t>Bij circulaire economie gaat het vooral om het efficiënt en milieuvriendelijk verwerken van afval.</a:t>
            </a:r>
            <a:endParaRPr lang="nl-NL" sz="3600" dirty="0"/>
          </a:p>
        </p:txBody>
      </p:sp>
      <p:sp>
        <p:nvSpPr>
          <p:cNvPr id="4" name="Rechthoek 3">
            <a:extLst>
              <a:ext uri="{FF2B5EF4-FFF2-40B4-BE49-F238E27FC236}">
                <a16:creationId xmlns:a16="http://schemas.microsoft.com/office/drawing/2014/main" id="{BD0F6043-8C31-4A3F-AAA6-2FD86F9644DB}"/>
              </a:ext>
            </a:extLst>
          </p:cNvPr>
          <p:cNvSpPr/>
          <p:nvPr/>
        </p:nvSpPr>
        <p:spPr>
          <a:xfrm>
            <a:off x="7678588" y="3902332"/>
            <a:ext cx="636713" cy="1323439"/>
          </a:xfrm>
          <a:prstGeom prst="rect">
            <a:avLst/>
          </a:prstGeom>
        </p:spPr>
        <p:txBody>
          <a:bodyPr wrap="none">
            <a:spAutoFit/>
          </a:bodyPr>
          <a:lstStyle/>
          <a:p>
            <a:r>
              <a:rPr lang="nl-NL" sz="8000" i="1" dirty="0">
                <a:solidFill>
                  <a:srgbClr val="E6376E"/>
                </a:solidFill>
                <a:latin typeface="Bookman Old Style" panose="02050604050505020204" pitchFamily="18" charset="0"/>
                <a:cs typeface="Times New Roman" panose="02020603050405020304" pitchFamily="18" charset="0"/>
              </a:rPr>
              <a:t>”</a:t>
            </a:r>
          </a:p>
        </p:txBody>
      </p:sp>
      <p:sp>
        <p:nvSpPr>
          <p:cNvPr id="5" name="Rechthoek 4">
            <a:extLst>
              <a:ext uri="{FF2B5EF4-FFF2-40B4-BE49-F238E27FC236}">
                <a16:creationId xmlns:a16="http://schemas.microsoft.com/office/drawing/2014/main" id="{844B4F10-C20E-4B4E-B8D7-D0CBCDDA3A43}"/>
              </a:ext>
            </a:extLst>
          </p:cNvPr>
          <p:cNvSpPr/>
          <p:nvPr/>
        </p:nvSpPr>
        <p:spPr>
          <a:xfrm>
            <a:off x="1773932" y="2300679"/>
            <a:ext cx="636713" cy="1323439"/>
          </a:xfrm>
          <a:prstGeom prst="rect">
            <a:avLst/>
          </a:prstGeom>
        </p:spPr>
        <p:txBody>
          <a:bodyPr wrap="none">
            <a:spAutoFit/>
          </a:bodyPr>
          <a:lstStyle/>
          <a:p>
            <a:r>
              <a:rPr lang="nl-NL" sz="8000" i="1" dirty="0">
                <a:solidFill>
                  <a:srgbClr val="E6376E"/>
                </a:solidFill>
                <a:latin typeface="Bookman Old Style" panose="02050604050505020204" pitchFamily="18" charset="0"/>
                <a:cs typeface="Times New Roman" panose="02020603050405020304" pitchFamily="18" charset="0"/>
              </a:rPr>
              <a:t>“</a:t>
            </a:r>
            <a:endParaRPr lang="nl-NL" sz="8000" dirty="0"/>
          </a:p>
        </p:txBody>
      </p:sp>
    </p:spTree>
    <p:extLst>
      <p:ext uri="{BB962C8B-B14F-4D97-AF65-F5344CB8AC3E}">
        <p14:creationId xmlns:p14="http://schemas.microsoft.com/office/powerpoint/2010/main" val="144071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382D0-DCF8-44DE-AAA6-36FC2D8FED50}"/>
              </a:ext>
            </a:extLst>
          </p:cNvPr>
          <p:cNvSpPr>
            <a:spLocks noGrp="1"/>
          </p:cNvSpPr>
          <p:nvPr>
            <p:ph type="title"/>
          </p:nvPr>
        </p:nvSpPr>
        <p:spPr/>
        <p:txBody>
          <a:bodyPr/>
          <a:lstStyle/>
          <a:p>
            <a:r>
              <a:rPr lang="nl-NL" dirty="0"/>
              <a:t>Stelling 2</a:t>
            </a:r>
          </a:p>
        </p:txBody>
      </p:sp>
      <p:sp>
        <p:nvSpPr>
          <p:cNvPr id="3" name="Tijdelijke aanduiding voor inhoud 2">
            <a:extLst>
              <a:ext uri="{FF2B5EF4-FFF2-40B4-BE49-F238E27FC236}">
                <a16:creationId xmlns:a16="http://schemas.microsoft.com/office/drawing/2014/main" id="{F9B91BAE-7964-43FE-A366-3A986A387AD0}"/>
              </a:ext>
            </a:extLst>
          </p:cNvPr>
          <p:cNvSpPr>
            <a:spLocks noGrp="1"/>
          </p:cNvSpPr>
          <p:nvPr>
            <p:ph idx="1"/>
          </p:nvPr>
        </p:nvSpPr>
        <p:spPr>
          <a:xfrm>
            <a:off x="2133972" y="2508376"/>
            <a:ext cx="6624736" cy="4111352"/>
          </a:xfrm>
        </p:spPr>
        <p:txBody>
          <a:bodyPr>
            <a:normAutofit/>
          </a:bodyPr>
          <a:lstStyle/>
          <a:p>
            <a:pPr marL="45720" indent="0" algn="ctr">
              <a:buNone/>
            </a:pPr>
            <a:r>
              <a:rPr lang="nl-NL" sz="3600" b="1" dirty="0"/>
              <a:t>Inmiddels is het onderwerp circulaire economie integraal opgenomen in onderwijsprogramma’s.</a:t>
            </a:r>
            <a:endParaRPr lang="nl-NL" sz="3600" dirty="0"/>
          </a:p>
        </p:txBody>
      </p:sp>
      <p:sp>
        <p:nvSpPr>
          <p:cNvPr id="4" name="Rechthoek 3">
            <a:extLst>
              <a:ext uri="{FF2B5EF4-FFF2-40B4-BE49-F238E27FC236}">
                <a16:creationId xmlns:a16="http://schemas.microsoft.com/office/drawing/2014/main" id="{BD0F6043-8C31-4A3F-AAA6-2FD86F9644DB}"/>
              </a:ext>
            </a:extLst>
          </p:cNvPr>
          <p:cNvSpPr/>
          <p:nvPr/>
        </p:nvSpPr>
        <p:spPr>
          <a:xfrm>
            <a:off x="7833963" y="3902332"/>
            <a:ext cx="636713" cy="1323439"/>
          </a:xfrm>
          <a:prstGeom prst="rect">
            <a:avLst/>
          </a:prstGeom>
        </p:spPr>
        <p:txBody>
          <a:bodyPr wrap="none">
            <a:spAutoFit/>
          </a:bodyPr>
          <a:lstStyle/>
          <a:p>
            <a:r>
              <a:rPr lang="nl-NL" sz="8000" i="1" dirty="0">
                <a:solidFill>
                  <a:srgbClr val="E6376E"/>
                </a:solidFill>
                <a:latin typeface="Bookman Old Style" panose="02050604050505020204" pitchFamily="18" charset="0"/>
                <a:cs typeface="Times New Roman" panose="02020603050405020304" pitchFamily="18" charset="0"/>
              </a:rPr>
              <a:t>”</a:t>
            </a:r>
          </a:p>
        </p:txBody>
      </p:sp>
      <p:sp>
        <p:nvSpPr>
          <p:cNvPr id="5" name="Rechthoek 4">
            <a:extLst>
              <a:ext uri="{FF2B5EF4-FFF2-40B4-BE49-F238E27FC236}">
                <a16:creationId xmlns:a16="http://schemas.microsoft.com/office/drawing/2014/main" id="{844B4F10-C20E-4B4E-B8D7-D0CBCDDA3A43}"/>
              </a:ext>
            </a:extLst>
          </p:cNvPr>
          <p:cNvSpPr/>
          <p:nvPr/>
        </p:nvSpPr>
        <p:spPr>
          <a:xfrm>
            <a:off x="1773932" y="2300679"/>
            <a:ext cx="636713" cy="1323439"/>
          </a:xfrm>
          <a:prstGeom prst="rect">
            <a:avLst/>
          </a:prstGeom>
        </p:spPr>
        <p:txBody>
          <a:bodyPr wrap="none">
            <a:spAutoFit/>
          </a:bodyPr>
          <a:lstStyle/>
          <a:p>
            <a:r>
              <a:rPr lang="nl-NL" sz="8000" i="1" dirty="0">
                <a:solidFill>
                  <a:srgbClr val="E6376E"/>
                </a:solidFill>
                <a:latin typeface="Bookman Old Style" panose="02050604050505020204" pitchFamily="18" charset="0"/>
                <a:cs typeface="Times New Roman" panose="02020603050405020304" pitchFamily="18" charset="0"/>
              </a:rPr>
              <a:t>“</a:t>
            </a:r>
            <a:endParaRPr lang="nl-NL" sz="8000" dirty="0"/>
          </a:p>
        </p:txBody>
      </p:sp>
    </p:spTree>
    <p:extLst>
      <p:ext uri="{BB962C8B-B14F-4D97-AF65-F5344CB8AC3E}">
        <p14:creationId xmlns:p14="http://schemas.microsoft.com/office/powerpoint/2010/main" val="80000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382D0-DCF8-44DE-AAA6-36FC2D8FED50}"/>
              </a:ext>
            </a:extLst>
          </p:cNvPr>
          <p:cNvSpPr>
            <a:spLocks noGrp="1"/>
          </p:cNvSpPr>
          <p:nvPr>
            <p:ph type="title"/>
          </p:nvPr>
        </p:nvSpPr>
        <p:spPr/>
        <p:txBody>
          <a:bodyPr/>
          <a:lstStyle/>
          <a:p>
            <a:r>
              <a:rPr lang="nl-NL" dirty="0"/>
              <a:t>Stelling 3</a:t>
            </a:r>
          </a:p>
        </p:txBody>
      </p:sp>
      <p:sp>
        <p:nvSpPr>
          <p:cNvPr id="3" name="Tijdelijke aanduiding voor inhoud 2">
            <a:extLst>
              <a:ext uri="{FF2B5EF4-FFF2-40B4-BE49-F238E27FC236}">
                <a16:creationId xmlns:a16="http://schemas.microsoft.com/office/drawing/2014/main" id="{F9B91BAE-7964-43FE-A366-3A986A387AD0}"/>
              </a:ext>
            </a:extLst>
          </p:cNvPr>
          <p:cNvSpPr>
            <a:spLocks noGrp="1"/>
          </p:cNvSpPr>
          <p:nvPr>
            <p:ph idx="1"/>
          </p:nvPr>
        </p:nvSpPr>
        <p:spPr>
          <a:xfrm>
            <a:off x="2133972" y="2508376"/>
            <a:ext cx="7128792" cy="4111352"/>
          </a:xfrm>
        </p:spPr>
        <p:txBody>
          <a:bodyPr>
            <a:normAutofit/>
          </a:bodyPr>
          <a:lstStyle/>
          <a:p>
            <a:pPr marL="45720" indent="0" algn="ctr">
              <a:buNone/>
            </a:pPr>
            <a:r>
              <a:rPr lang="nl-NL" sz="3600" b="1" dirty="0"/>
              <a:t>Circulair economie wordt vooral vanuit ‘Brussel’ gestuurd en als Noord-Nederland kunnen we slechts volgen.</a:t>
            </a:r>
            <a:endParaRPr lang="nl-NL" sz="3600" dirty="0"/>
          </a:p>
        </p:txBody>
      </p:sp>
      <p:sp>
        <p:nvSpPr>
          <p:cNvPr id="4" name="Rechthoek 3">
            <a:extLst>
              <a:ext uri="{FF2B5EF4-FFF2-40B4-BE49-F238E27FC236}">
                <a16:creationId xmlns:a16="http://schemas.microsoft.com/office/drawing/2014/main" id="{BD0F6043-8C31-4A3F-AAA6-2FD86F9644DB}"/>
              </a:ext>
            </a:extLst>
          </p:cNvPr>
          <p:cNvSpPr/>
          <p:nvPr/>
        </p:nvSpPr>
        <p:spPr>
          <a:xfrm>
            <a:off x="8326660" y="3902332"/>
            <a:ext cx="636713" cy="1323439"/>
          </a:xfrm>
          <a:prstGeom prst="rect">
            <a:avLst/>
          </a:prstGeom>
        </p:spPr>
        <p:txBody>
          <a:bodyPr wrap="none">
            <a:spAutoFit/>
          </a:bodyPr>
          <a:lstStyle/>
          <a:p>
            <a:r>
              <a:rPr lang="nl-NL" sz="8000" i="1" dirty="0">
                <a:solidFill>
                  <a:srgbClr val="E6376E"/>
                </a:solidFill>
                <a:latin typeface="Bookman Old Style" panose="02050604050505020204" pitchFamily="18" charset="0"/>
                <a:cs typeface="Times New Roman" panose="02020603050405020304" pitchFamily="18" charset="0"/>
              </a:rPr>
              <a:t>”</a:t>
            </a:r>
          </a:p>
        </p:txBody>
      </p:sp>
      <p:sp>
        <p:nvSpPr>
          <p:cNvPr id="5" name="Rechthoek 4">
            <a:extLst>
              <a:ext uri="{FF2B5EF4-FFF2-40B4-BE49-F238E27FC236}">
                <a16:creationId xmlns:a16="http://schemas.microsoft.com/office/drawing/2014/main" id="{844B4F10-C20E-4B4E-B8D7-D0CBCDDA3A43}"/>
              </a:ext>
            </a:extLst>
          </p:cNvPr>
          <p:cNvSpPr/>
          <p:nvPr/>
        </p:nvSpPr>
        <p:spPr>
          <a:xfrm>
            <a:off x="2277988" y="2300679"/>
            <a:ext cx="636713" cy="1323439"/>
          </a:xfrm>
          <a:prstGeom prst="rect">
            <a:avLst/>
          </a:prstGeom>
        </p:spPr>
        <p:txBody>
          <a:bodyPr wrap="none">
            <a:spAutoFit/>
          </a:bodyPr>
          <a:lstStyle/>
          <a:p>
            <a:r>
              <a:rPr lang="nl-NL" sz="8000" i="1" dirty="0">
                <a:solidFill>
                  <a:srgbClr val="E6376E"/>
                </a:solidFill>
                <a:latin typeface="Bookman Old Style" panose="02050604050505020204" pitchFamily="18" charset="0"/>
                <a:cs typeface="Times New Roman" panose="02020603050405020304" pitchFamily="18" charset="0"/>
              </a:rPr>
              <a:t>“</a:t>
            </a:r>
            <a:endParaRPr lang="nl-NL" sz="8000" dirty="0"/>
          </a:p>
        </p:txBody>
      </p:sp>
    </p:spTree>
    <p:extLst>
      <p:ext uri="{BB962C8B-B14F-4D97-AF65-F5344CB8AC3E}">
        <p14:creationId xmlns:p14="http://schemas.microsoft.com/office/powerpoint/2010/main" val="105827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B40AB-34F0-4CDA-AFC9-3E7E1E002608}"/>
              </a:ext>
            </a:extLst>
          </p:cNvPr>
          <p:cNvSpPr>
            <a:spLocks noGrp="1"/>
          </p:cNvSpPr>
          <p:nvPr>
            <p:ph type="title"/>
          </p:nvPr>
        </p:nvSpPr>
        <p:spPr/>
        <p:txBody>
          <a:bodyPr/>
          <a:lstStyle/>
          <a:p>
            <a:r>
              <a:rPr lang="nl-NL" dirty="0"/>
              <a:t>Aanleiding</a:t>
            </a:r>
          </a:p>
        </p:txBody>
      </p:sp>
      <p:pic>
        <p:nvPicPr>
          <p:cNvPr id="4" name="Afbeelding 3">
            <a:extLst>
              <a:ext uri="{FF2B5EF4-FFF2-40B4-BE49-F238E27FC236}">
                <a16:creationId xmlns:a16="http://schemas.microsoft.com/office/drawing/2014/main" id="{196E7621-75F4-4BE7-BEF3-A5CC3906FD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17614" y="2924944"/>
            <a:ext cx="9197278" cy="1449994"/>
          </a:xfrm>
          <a:prstGeom prst="rect">
            <a:avLst/>
          </a:prstGeom>
          <a:noFill/>
        </p:spPr>
      </p:pic>
      <p:pic>
        <p:nvPicPr>
          <p:cNvPr id="6" name="Afbeelding 5">
            <a:extLst>
              <a:ext uri="{FF2B5EF4-FFF2-40B4-BE49-F238E27FC236}">
                <a16:creationId xmlns:a16="http://schemas.microsoft.com/office/drawing/2014/main" id="{1F8624F2-F0C9-47E2-BB5D-AD68F2DF4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4" y="5157192"/>
            <a:ext cx="2060462" cy="859507"/>
          </a:xfrm>
          <a:prstGeom prst="rect">
            <a:avLst/>
          </a:prstGeom>
        </p:spPr>
      </p:pic>
      <p:sp>
        <p:nvSpPr>
          <p:cNvPr id="7" name="Tekstvak 6">
            <a:extLst>
              <a:ext uri="{FF2B5EF4-FFF2-40B4-BE49-F238E27FC236}">
                <a16:creationId xmlns:a16="http://schemas.microsoft.com/office/drawing/2014/main" id="{B7504BAE-2E8F-45E1-9B4C-8DF7BDEBA895}"/>
              </a:ext>
            </a:extLst>
          </p:cNvPr>
          <p:cNvSpPr txBox="1"/>
          <p:nvPr/>
        </p:nvSpPr>
        <p:spPr>
          <a:xfrm>
            <a:off x="3214092" y="5699361"/>
            <a:ext cx="944128" cy="432048"/>
          </a:xfrm>
          <a:prstGeom prst="rect">
            <a:avLst/>
          </a:prstGeom>
          <a:noFill/>
        </p:spPr>
        <p:txBody>
          <a:bodyPr wrap="square" rtlCol="0">
            <a:spAutoFit/>
          </a:bodyPr>
          <a:lstStyle/>
          <a:p>
            <a:pPr>
              <a:lnSpc>
                <a:spcPct val="90000"/>
              </a:lnSpc>
            </a:pPr>
            <a:r>
              <a:rPr lang="nl-NL" sz="2400" dirty="0"/>
              <a:t>.</a:t>
            </a:r>
            <a:r>
              <a:rPr lang="nl-NL" sz="2400" dirty="0" err="1"/>
              <a:t>eu</a:t>
            </a:r>
            <a:endParaRPr lang="nl-NL" sz="2400" dirty="0"/>
          </a:p>
        </p:txBody>
      </p:sp>
    </p:spTree>
    <p:extLst>
      <p:ext uri="{BB962C8B-B14F-4D97-AF65-F5344CB8AC3E}">
        <p14:creationId xmlns:p14="http://schemas.microsoft.com/office/powerpoint/2010/main" val="372906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17614" y="2060848"/>
            <a:ext cx="9753600" cy="4392488"/>
          </a:xfrm>
        </p:spPr>
        <p:txBody>
          <a:bodyPr>
            <a:normAutofit fontScale="92500" lnSpcReduction="10000"/>
          </a:bodyPr>
          <a:lstStyle/>
          <a:p>
            <a:pPr marL="45720" indent="0">
              <a:buNone/>
            </a:pPr>
            <a:endParaRPr lang="nl-NL" sz="2200" b="1" dirty="0"/>
          </a:p>
          <a:p>
            <a:pPr marL="45720" indent="0">
              <a:buNone/>
            </a:pPr>
            <a:r>
              <a:rPr lang="nl-NL" sz="2200" dirty="0"/>
              <a:t>								24 april 2017</a:t>
            </a:r>
            <a:br>
              <a:rPr lang="nl-NL" sz="2200" b="1" dirty="0"/>
            </a:br>
            <a:r>
              <a:rPr lang="nl-NL" sz="2200" b="1" dirty="0"/>
              <a:t>12 concrete aanbevelingen, waaronder nr. 9:</a:t>
            </a:r>
          </a:p>
          <a:p>
            <a:pPr marL="45720" indent="0">
              <a:buNone/>
            </a:pPr>
            <a:r>
              <a:rPr lang="nl-NL" sz="2800" dirty="0"/>
              <a:t>“Geef duurzaamheid een belangrijke plek in het onderwijs. Ons onderwijs heeft een belangrijke taak om kinderen en jongeren voor te bereiden op een duurzamere wereld. Het thema duurzaamheid geeft inzicht in hoe mensen samen kunnen leren om binnen ecologische grenzen een leefbare, eerlijke en houdbare wereld te creëren. Geef ruimte en ondersteuning aan scholen om duurzaamheid een belangrijke plek te geven in het curriculum.”</a:t>
            </a:r>
          </a:p>
        </p:txBody>
      </p:sp>
      <p:pic>
        <p:nvPicPr>
          <p:cNvPr id="6" name="Afbeelding 5"/>
          <p:cNvPicPr>
            <a:picLocks noChangeAspect="1"/>
          </p:cNvPicPr>
          <p:nvPr/>
        </p:nvPicPr>
        <p:blipFill>
          <a:blip r:embed="rId3"/>
          <a:stretch>
            <a:fillRect/>
          </a:stretch>
        </p:blipFill>
        <p:spPr>
          <a:xfrm rot="21424680">
            <a:off x="1260906" y="544097"/>
            <a:ext cx="8467725" cy="191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Afbeelding 8"/>
          <p:cNvPicPr>
            <a:picLocks noChangeAspect="1"/>
          </p:cNvPicPr>
          <p:nvPr/>
        </p:nvPicPr>
        <p:blipFill>
          <a:blip r:embed="rId4"/>
          <a:stretch>
            <a:fillRect/>
          </a:stretch>
        </p:blipFill>
        <p:spPr>
          <a:xfrm>
            <a:off x="189756" y="423697"/>
            <a:ext cx="1735049" cy="53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260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397E5AA-00FB-4FFB-B94F-D5C2DF2B3A8F}"/>
              </a:ext>
            </a:extLst>
          </p:cNvPr>
          <p:cNvPicPr>
            <a:picLocks noChangeAspect="1"/>
          </p:cNvPicPr>
          <p:nvPr/>
        </p:nvPicPr>
        <p:blipFill rotWithShape="1">
          <a:blip r:embed="rId3">
            <a:extLst>
              <a:ext uri="{28A0092B-C50C-407E-A947-70E740481C1C}">
                <a14:useLocalDpi xmlns:a14="http://schemas.microsoft.com/office/drawing/2010/main" val="0"/>
              </a:ext>
            </a:extLst>
          </a:blip>
          <a:srcRect b="1932"/>
          <a:stretch/>
        </p:blipFill>
        <p:spPr>
          <a:xfrm rot="21431313">
            <a:off x="837802" y="438731"/>
            <a:ext cx="4369340" cy="5978436"/>
          </a:xfrm>
          <a:prstGeom prst="rect">
            <a:avLst/>
          </a:prstGeom>
          <a:ln>
            <a:noFill/>
          </a:ln>
          <a:effectLst>
            <a:outerShdw blurRad="190500" algn="tl" rotWithShape="0">
              <a:srgbClr val="000000">
                <a:alpha val="70000"/>
              </a:srgbClr>
            </a:outerShdw>
          </a:effectLst>
        </p:spPr>
      </p:pic>
      <p:pic>
        <p:nvPicPr>
          <p:cNvPr id="9" name="Picture 7" descr="Afbeeldingsresultaat voor mvo-alliantie noord nederland">
            <a:extLst>
              <a:ext uri="{FF2B5EF4-FFF2-40B4-BE49-F238E27FC236}">
                <a16:creationId xmlns:a16="http://schemas.microsoft.com/office/drawing/2014/main" id="{321778DC-A892-433F-B753-44EB4F88E1D1}"/>
              </a:ext>
            </a:extLst>
          </p:cNvPr>
          <p:cNvPicPr>
            <a:picLocks noChangeAspect="1" noChangeArrowheads="1"/>
          </p:cNvPicPr>
          <p:nvPr/>
        </p:nvPicPr>
        <p:blipFill>
          <a:blip r:embed="rId4" cstate="print"/>
          <a:srcRect t="68338" b="9400"/>
          <a:stretch>
            <a:fillRect/>
          </a:stretch>
        </p:blipFill>
        <p:spPr bwMode="auto">
          <a:xfrm>
            <a:off x="6235114" y="4724171"/>
            <a:ext cx="2556057" cy="696980"/>
          </a:xfrm>
          <a:prstGeom prst="rect">
            <a:avLst/>
          </a:prstGeom>
          <a:noFill/>
        </p:spPr>
      </p:pic>
      <p:pic>
        <p:nvPicPr>
          <p:cNvPr id="10" name="Picture 9" descr="Afbeeldingsresultaat voor ivn logo">
            <a:extLst>
              <a:ext uri="{FF2B5EF4-FFF2-40B4-BE49-F238E27FC236}">
                <a16:creationId xmlns:a16="http://schemas.microsoft.com/office/drawing/2014/main" id="{0EC8299B-EB72-43F8-B048-6FF5632CC4CE}"/>
              </a:ext>
            </a:extLst>
          </p:cNvPr>
          <p:cNvPicPr>
            <a:picLocks noChangeAspect="1" noChangeArrowheads="1"/>
          </p:cNvPicPr>
          <p:nvPr/>
        </p:nvPicPr>
        <p:blipFill>
          <a:blip r:embed="rId5" cstate="print"/>
          <a:srcRect/>
          <a:stretch>
            <a:fillRect/>
          </a:stretch>
        </p:blipFill>
        <p:spPr bwMode="auto">
          <a:xfrm>
            <a:off x="8802531" y="4108845"/>
            <a:ext cx="1209704" cy="1015857"/>
          </a:xfrm>
          <a:prstGeom prst="rect">
            <a:avLst/>
          </a:prstGeom>
          <a:noFill/>
        </p:spPr>
      </p:pic>
      <p:pic>
        <p:nvPicPr>
          <p:cNvPr id="11" name="Picture 11" descr="Afbeeldingsresultaat voor gelderblomgoed">
            <a:extLst>
              <a:ext uri="{FF2B5EF4-FFF2-40B4-BE49-F238E27FC236}">
                <a16:creationId xmlns:a16="http://schemas.microsoft.com/office/drawing/2014/main" id="{A32C1D7B-081B-4855-AB87-D3C07F79201D}"/>
              </a:ext>
            </a:extLst>
          </p:cNvPr>
          <p:cNvPicPr>
            <a:picLocks noChangeAspect="1" noChangeArrowheads="1"/>
          </p:cNvPicPr>
          <p:nvPr/>
        </p:nvPicPr>
        <p:blipFill>
          <a:blip r:embed="rId6" cstate="print"/>
          <a:srcRect/>
          <a:stretch>
            <a:fillRect/>
          </a:stretch>
        </p:blipFill>
        <p:spPr bwMode="auto">
          <a:xfrm>
            <a:off x="9727354" y="5113486"/>
            <a:ext cx="1916841" cy="773770"/>
          </a:xfrm>
          <a:prstGeom prst="rect">
            <a:avLst/>
          </a:prstGeom>
          <a:noFill/>
        </p:spPr>
      </p:pic>
      <p:pic>
        <p:nvPicPr>
          <p:cNvPr id="12" name="Picture 17" descr="http://www.ikcirculeer.nl/wp-content/uploads/2015/04/Logo_ikcirculeer_dark.png">
            <a:extLst>
              <a:ext uri="{FF2B5EF4-FFF2-40B4-BE49-F238E27FC236}">
                <a16:creationId xmlns:a16="http://schemas.microsoft.com/office/drawing/2014/main" id="{7F5D8495-3E5A-4F99-8D66-1865D868CFA7}"/>
              </a:ext>
            </a:extLst>
          </p:cNvPr>
          <p:cNvPicPr>
            <a:picLocks noChangeAspect="1" noChangeArrowheads="1"/>
          </p:cNvPicPr>
          <p:nvPr/>
        </p:nvPicPr>
        <p:blipFill>
          <a:blip r:embed="rId7" cstate="print"/>
          <a:srcRect/>
          <a:stretch>
            <a:fillRect/>
          </a:stretch>
        </p:blipFill>
        <p:spPr bwMode="auto">
          <a:xfrm>
            <a:off x="8680664" y="6002479"/>
            <a:ext cx="2304256" cy="414765"/>
          </a:xfrm>
          <a:prstGeom prst="rect">
            <a:avLst/>
          </a:prstGeom>
          <a:noFill/>
        </p:spPr>
      </p:pic>
      <p:sp>
        <p:nvSpPr>
          <p:cNvPr id="13" name="TextBox 21">
            <a:extLst>
              <a:ext uri="{FF2B5EF4-FFF2-40B4-BE49-F238E27FC236}">
                <a16:creationId xmlns:a16="http://schemas.microsoft.com/office/drawing/2014/main" id="{389D0910-E985-4448-89D9-1E3C202763CA}"/>
              </a:ext>
            </a:extLst>
          </p:cNvPr>
          <p:cNvSpPr txBox="1"/>
          <p:nvPr/>
        </p:nvSpPr>
        <p:spPr>
          <a:xfrm>
            <a:off x="6135491" y="5626810"/>
            <a:ext cx="2966305" cy="584775"/>
          </a:xfrm>
          <a:prstGeom prst="rect">
            <a:avLst/>
          </a:prstGeom>
          <a:noFill/>
        </p:spPr>
        <p:txBody>
          <a:bodyPr wrap="square" rtlCol="0">
            <a:spAutoFit/>
          </a:bodyPr>
          <a:lstStyle/>
          <a:p>
            <a:r>
              <a:rPr lang="en-GB" sz="3200" dirty="0">
                <a:solidFill>
                  <a:schemeClr val="tx1">
                    <a:lumMod val="75000"/>
                  </a:schemeClr>
                </a:solidFill>
                <a:latin typeface="Corbel" pitchFamily="34" charset="0"/>
              </a:rPr>
              <a:t>Stichting </a:t>
            </a:r>
            <a:r>
              <a:rPr lang="en-GB" sz="3200" b="1" dirty="0">
                <a:solidFill>
                  <a:schemeClr val="tx1">
                    <a:lumMod val="75000"/>
                  </a:schemeClr>
                </a:solidFill>
                <a:latin typeface="Corbel" pitchFamily="34" charset="0"/>
              </a:rPr>
              <a:t>SRF</a:t>
            </a:r>
          </a:p>
        </p:txBody>
      </p:sp>
      <p:pic>
        <p:nvPicPr>
          <p:cNvPr id="14" name="Afbeelding 14">
            <a:extLst>
              <a:ext uri="{FF2B5EF4-FFF2-40B4-BE49-F238E27FC236}">
                <a16:creationId xmlns:a16="http://schemas.microsoft.com/office/drawing/2014/main" id="{6B3383A6-D136-4A75-8243-7F7F91416731}"/>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35491" y="3100887"/>
            <a:ext cx="4423223" cy="1257419"/>
          </a:xfrm>
          <a:prstGeom prst="rect">
            <a:avLst/>
          </a:prstGeom>
        </p:spPr>
      </p:pic>
      <p:pic>
        <p:nvPicPr>
          <p:cNvPr id="18" name="Picture 5" descr="Afbeeldingsresultaat voor provincie fryslan">
            <a:extLst>
              <a:ext uri="{FF2B5EF4-FFF2-40B4-BE49-F238E27FC236}">
                <a16:creationId xmlns:a16="http://schemas.microsoft.com/office/drawing/2014/main" id="{7B8009D2-FC27-427D-B606-F564D9D7FF88}"/>
              </a:ext>
            </a:extLst>
          </p:cNvPr>
          <p:cNvPicPr>
            <a:picLocks noChangeAspect="1" noChangeArrowheads="1"/>
          </p:cNvPicPr>
          <p:nvPr/>
        </p:nvPicPr>
        <p:blipFill>
          <a:blip r:embed="rId9" cstate="print"/>
          <a:srcRect/>
          <a:stretch>
            <a:fillRect/>
          </a:stretch>
        </p:blipFill>
        <p:spPr bwMode="auto">
          <a:xfrm>
            <a:off x="6141153" y="986713"/>
            <a:ext cx="2394010" cy="586048"/>
          </a:xfrm>
          <a:prstGeom prst="rect">
            <a:avLst/>
          </a:prstGeom>
          <a:noFill/>
        </p:spPr>
      </p:pic>
      <p:grpSp>
        <p:nvGrpSpPr>
          <p:cNvPr id="19" name="Group 32">
            <a:extLst>
              <a:ext uri="{FF2B5EF4-FFF2-40B4-BE49-F238E27FC236}">
                <a16:creationId xmlns:a16="http://schemas.microsoft.com/office/drawing/2014/main" id="{1535D4C4-B06D-4078-BC77-2A09F5272113}"/>
              </a:ext>
            </a:extLst>
          </p:cNvPr>
          <p:cNvGrpSpPr/>
          <p:nvPr/>
        </p:nvGrpSpPr>
        <p:grpSpPr>
          <a:xfrm>
            <a:off x="6130086" y="1582938"/>
            <a:ext cx="2520820" cy="468172"/>
            <a:chOff x="225919" y="9330694"/>
            <a:chExt cx="1352374" cy="219070"/>
          </a:xfrm>
        </p:grpSpPr>
        <p:pic>
          <p:nvPicPr>
            <p:cNvPr id="20" name="Picture 19" descr="Afbeeldingsresultaat voor duurzaamdoor kennisprogramma">
              <a:extLst>
                <a:ext uri="{FF2B5EF4-FFF2-40B4-BE49-F238E27FC236}">
                  <a16:creationId xmlns:a16="http://schemas.microsoft.com/office/drawing/2014/main" id="{3B8705B8-2AA2-42B1-A026-A8B970A6A979}"/>
                </a:ext>
              </a:extLst>
            </p:cNvPr>
            <p:cNvPicPr>
              <a:picLocks noChangeAspect="1" noChangeArrowheads="1"/>
            </p:cNvPicPr>
            <p:nvPr/>
          </p:nvPicPr>
          <p:blipFill>
            <a:blip r:embed="rId10" cstate="print"/>
            <a:srcRect l="13521" b="65079"/>
            <a:stretch>
              <a:fillRect/>
            </a:stretch>
          </p:blipFill>
          <p:spPr bwMode="auto">
            <a:xfrm>
              <a:off x="225919" y="9330694"/>
              <a:ext cx="518937" cy="209550"/>
            </a:xfrm>
            <a:prstGeom prst="rect">
              <a:avLst/>
            </a:prstGeom>
            <a:noFill/>
          </p:spPr>
        </p:pic>
        <p:pic>
          <p:nvPicPr>
            <p:cNvPr id="21" name="Picture 19" descr="Afbeeldingsresultaat voor duurzaamdoor kennisprogramma">
              <a:extLst>
                <a:ext uri="{FF2B5EF4-FFF2-40B4-BE49-F238E27FC236}">
                  <a16:creationId xmlns:a16="http://schemas.microsoft.com/office/drawing/2014/main" id="{5740CC85-5AB1-457F-83B7-B8AC451B9530}"/>
                </a:ext>
              </a:extLst>
            </p:cNvPr>
            <p:cNvPicPr>
              <a:picLocks noChangeAspect="1" noChangeArrowheads="1"/>
            </p:cNvPicPr>
            <p:nvPr/>
          </p:nvPicPr>
          <p:blipFill>
            <a:blip r:embed="rId10" cstate="print"/>
            <a:srcRect l="15873" t="34127" b="35714"/>
            <a:stretch>
              <a:fillRect/>
            </a:stretch>
          </p:blipFill>
          <p:spPr bwMode="auto">
            <a:xfrm>
              <a:off x="654370" y="9344973"/>
              <a:ext cx="504825" cy="180975"/>
            </a:xfrm>
            <a:prstGeom prst="rect">
              <a:avLst/>
            </a:prstGeom>
            <a:noFill/>
          </p:spPr>
        </p:pic>
        <p:pic>
          <p:nvPicPr>
            <p:cNvPr id="22" name="Picture 19" descr="Afbeeldingsresultaat voor duurzaamdoor kennisprogramma">
              <a:extLst>
                <a:ext uri="{FF2B5EF4-FFF2-40B4-BE49-F238E27FC236}">
                  <a16:creationId xmlns:a16="http://schemas.microsoft.com/office/drawing/2014/main" id="{BFFC055F-2BC3-4111-B5B1-A9A2AA029219}"/>
                </a:ext>
              </a:extLst>
            </p:cNvPr>
            <p:cNvPicPr>
              <a:picLocks noChangeAspect="1" noChangeArrowheads="1"/>
            </p:cNvPicPr>
            <p:nvPr/>
          </p:nvPicPr>
          <p:blipFill>
            <a:blip r:embed="rId10" cstate="print"/>
            <a:srcRect l="14286" t="67461"/>
            <a:stretch>
              <a:fillRect/>
            </a:stretch>
          </p:blipFill>
          <p:spPr bwMode="auto">
            <a:xfrm>
              <a:off x="1063943" y="9354502"/>
              <a:ext cx="514350" cy="195262"/>
            </a:xfrm>
            <a:prstGeom prst="rect">
              <a:avLst/>
            </a:prstGeom>
            <a:noFill/>
          </p:spPr>
        </p:pic>
      </p:grpSp>
      <p:sp>
        <p:nvSpPr>
          <p:cNvPr id="28" name="Tijdelijke aanduiding voor inhoud 2">
            <a:extLst>
              <a:ext uri="{FF2B5EF4-FFF2-40B4-BE49-F238E27FC236}">
                <a16:creationId xmlns:a16="http://schemas.microsoft.com/office/drawing/2014/main" id="{6AA54779-CC18-4A3E-A6CA-D743DC82031A}"/>
              </a:ext>
            </a:extLst>
          </p:cNvPr>
          <p:cNvSpPr txBox="1">
            <a:spLocks/>
          </p:cNvSpPr>
          <p:nvPr/>
        </p:nvSpPr>
        <p:spPr>
          <a:xfrm>
            <a:off x="6031988" y="476672"/>
            <a:ext cx="3381907" cy="549721"/>
          </a:xfrm>
          <a:prstGeom prst="rect">
            <a:avLst/>
          </a:prstGeom>
        </p:spPr>
        <p:txBody>
          <a:bodyPr vert="horz" lIns="91440" tIns="45720" rIns="91440" bIns="45720" rtlCol="0">
            <a:normAutofit/>
          </a:bodyPr>
          <a:lstStyle>
            <a:lvl1pPr marL="274320" indent="-228600" algn="l" defTabSz="914400" rtl="0" eaLnBrk="1" latinLnBrk="0" hangingPunct="1">
              <a:lnSpc>
                <a:spcPct val="100000"/>
              </a:lnSpc>
              <a:spcBef>
                <a:spcPts val="1800"/>
              </a:spcBef>
              <a:buClr>
                <a:schemeClr val="tx1"/>
              </a:buClr>
              <a:buSzPct val="80000"/>
              <a:buFont typeface="Arial" pitchFamily="34" charset="0"/>
              <a:buChar char="•"/>
              <a:defRPr sz="2400" kern="1200">
                <a:solidFill>
                  <a:schemeClr val="tx2"/>
                </a:solidFill>
                <a:latin typeface="+mn-lt"/>
                <a:ea typeface="+mn-ea"/>
                <a:cs typeface="+mn-cs"/>
              </a:defRPr>
            </a:lvl1pPr>
            <a:lvl2pPr marL="502920" indent="-228600" algn="l" defTabSz="914400" rtl="0" eaLnBrk="1" latinLnBrk="0" hangingPunct="1">
              <a:lnSpc>
                <a:spcPct val="100000"/>
              </a:lnSpc>
              <a:spcBef>
                <a:spcPts val="600"/>
              </a:spcBef>
              <a:buClr>
                <a:schemeClr val="tx1"/>
              </a:buClr>
              <a:buSzPct val="80000"/>
              <a:buFont typeface="Arial" pitchFamily="34" charset="0"/>
              <a:buChar char="•"/>
              <a:defRPr sz="2000" kern="1200">
                <a:solidFill>
                  <a:schemeClr val="tx2"/>
                </a:solidFill>
                <a:latin typeface="+mn-lt"/>
                <a:ea typeface="+mn-ea"/>
                <a:cs typeface="+mn-cs"/>
              </a:defRPr>
            </a:lvl2pPr>
            <a:lvl3pPr marL="731520" indent="-228600" algn="l" defTabSz="914400" rtl="0" eaLnBrk="1" latinLnBrk="0" hangingPunct="1">
              <a:lnSpc>
                <a:spcPct val="100000"/>
              </a:lnSpc>
              <a:spcBef>
                <a:spcPts val="600"/>
              </a:spcBef>
              <a:buClr>
                <a:schemeClr val="tx1"/>
              </a:buClr>
              <a:buSzPct val="80000"/>
              <a:buFont typeface="Arial" pitchFamily="34" charset="0"/>
              <a:buChar char="•"/>
              <a:defRPr sz="1800" kern="1200">
                <a:solidFill>
                  <a:schemeClr val="tx2"/>
                </a:solidFill>
                <a:latin typeface="+mn-lt"/>
                <a:ea typeface="+mn-ea"/>
                <a:cs typeface="+mn-cs"/>
              </a:defRPr>
            </a:lvl3pPr>
            <a:lvl4pPr marL="960120" indent="-228600" algn="l" defTabSz="914400" rtl="0" eaLnBrk="1" latinLnBrk="0" hangingPunct="1">
              <a:lnSpc>
                <a:spcPct val="100000"/>
              </a:lnSpc>
              <a:spcBef>
                <a:spcPts val="600"/>
              </a:spcBef>
              <a:buClr>
                <a:schemeClr val="tx1"/>
              </a:buClr>
              <a:buSzPct val="80000"/>
              <a:buFont typeface="Arial" pitchFamily="34" charset="0"/>
              <a:buChar char="•"/>
              <a:defRPr sz="1600" kern="1200">
                <a:solidFill>
                  <a:schemeClr val="tx2"/>
                </a:solidFill>
                <a:latin typeface="+mn-lt"/>
                <a:ea typeface="+mn-ea"/>
                <a:cs typeface="+mn-cs"/>
              </a:defRPr>
            </a:lvl4pPr>
            <a:lvl5pPr marL="1188720" indent="-228600" algn="l" defTabSz="914400" rtl="0" eaLnBrk="1" latinLnBrk="0" hangingPunct="1">
              <a:lnSpc>
                <a:spcPct val="100000"/>
              </a:lnSpc>
              <a:spcBef>
                <a:spcPts val="600"/>
              </a:spcBef>
              <a:buClr>
                <a:schemeClr val="tx1"/>
              </a:buClr>
              <a:buSzPct val="80000"/>
              <a:buFont typeface="Arial" pitchFamily="34" charset="0"/>
              <a:buChar char="•"/>
              <a:defRPr sz="1600" kern="1200">
                <a:solidFill>
                  <a:schemeClr val="tx2"/>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Font typeface="Arial" pitchFamily="34" charset="0"/>
              <a:buNone/>
            </a:pPr>
            <a:r>
              <a:rPr lang="nl-NL" sz="1800" dirty="0"/>
              <a:t>Cofinanciering</a:t>
            </a:r>
          </a:p>
        </p:txBody>
      </p:sp>
      <p:sp>
        <p:nvSpPr>
          <p:cNvPr id="38" name="Tijdelijke aanduiding voor inhoud 2">
            <a:extLst>
              <a:ext uri="{FF2B5EF4-FFF2-40B4-BE49-F238E27FC236}">
                <a16:creationId xmlns:a16="http://schemas.microsoft.com/office/drawing/2014/main" id="{57FDE07C-0FF3-49F8-8290-BBCA6B9DF43F}"/>
              </a:ext>
            </a:extLst>
          </p:cNvPr>
          <p:cNvSpPr txBox="1">
            <a:spLocks/>
          </p:cNvSpPr>
          <p:nvPr/>
        </p:nvSpPr>
        <p:spPr>
          <a:xfrm>
            <a:off x="6031987" y="2559482"/>
            <a:ext cx="3381907" cy="549721"/>
          </a:xfrm>
          <a:prstGeom prst="rect">
            <a:avLst/>
          </a:prstGeom>
        </p:spPr>
        <p:txBody>
          <a:bodyPr vert="horz" lIns="91440" tIns="45720" rIns="91440" bIns="45720" rtlCol="0">
            <a:normAutofit/>
          </a:bodyPr>
          <a:lstStyle>
            <a:lvl1pPr marL="274320" indent="-228600" algn="l" defTabSz="914400" rtl="0" eaLnBrk="1" latinLnBrk="0" hangingPunct="1">
              <a:lnSpc>
                <a:spcPct val="100000"/>
              </a:lnSpc>
              <a:spcBef>
                <a:spcPts val="1800"/>
              </a:spcBef>
              <a:buClr>
                <a:schemeClr val="tx1"/>
              </a:buClr>
              <a:buSzPct val="80000"/>
              <a:buFont typeface="Arial" pitchFamily="34" charset="0"/>
              <a:buChar char="•"/>
              <a:defRPr sz="2400" kern="1200">
                <a:solidFill>
                  <a:schemeClr val="tx2"/>
                </a:solidFill>
                <a:latin typeface="+mn-lt"/>
                <a:ea typeface="+mn-ea"/>
                <a:cs typeface="+mn-cs"/>
              </a:defRPr>
            </a:lvl1pPr>
            <a:lvl2pPr marL="502920" indent="-228600" algn="l" defTabSz="914400" rtl="0" eaLnBrk="1" latinLnBrk="0" hangingPunct="1">
              <a:lnSpc>
                <a:spcPct val="100000"/>
              </a:lnSpc>
              <a:spcBef>
                <a:spcPts val="600"/>
              </a:spcBef>
              <a:buClr>
                <a:schemeClr val="tx1"/>
              </a:buClr>
              <a:buSzPct val="80000"/>
              <a:buFont typeface="Arial" pitchFamily="34" charset="0"/>
              <a:buChar char="•"/>
              <a:defRPr sz="2000" kern="1200">
                <a:solidFill>
                  <a:schemeClr val="tx2"/>
                </a:solidFill>
                <a:latin typeface="+mn-lt"/>
                <a:ea typeface="+mn-ea"/>
                <a:cs typeface="+mn-cs"/>
              </a:defRPr>
            </a:lvl2pPr>
            <a:lvl3pPr marL="731520" indent="-228600" algn="l" defTabSz="914400" rtl="0" eaLnBrk="1" latinLnBrk="0" hangingPunct="1">
              <a:lnSpc>
                <a:spcPct val="100000"/>
              </a:lnSpc>
              <a:spcBef>
                <a:spcPts val="600"/>
              </a:spcBef>
              <a:buClr>
                <a:schemeClr val="tx1"/>
              </a:buClr>
              <a:buSzPct val="80000"/>
              <a:buFont typeface="Arial" pitchFamily="34" charset="0"/>
              <a:buChar char="•"/>
              <a:defRPr sz="1800" kern="1200">
                <a:solidFill>
                  <a:schemeClr val="tx2"/>
                </a:solidFill>
                <a:latin typeface="+mn-lt"/>
                <a:ea typeface="+mn-ea"/>
                <a:cs typeface="+mn-cs"/>
              </a:defRPr>
            </a:lvl3pPr>
            <a:lvl4pPr marL="960120" indent="-228600" algn="l" defTabSz="914400" rtl="0" eaLnBrk="1" latinLnBrk="0" hangingPunct="1">
              <a:lnSpc>
                <a:spcPct val="100000"/>
              </a:lnSpc>
              <a:spcBef>
                <a:spcPts val="600"/>
              </a:spcBef>
              <a:buClr>
                <a:schemeClr val="tx1"/>
              </a:buClr>
              <a:buSzPct val="80000"/>
              <a:buFont typeface="Arial" pitchFamily="34" charset="0"/>
              <a:buChar char="•"/>
              <a:defRPr sz="1600" kern="1200">
                <a:solidFill>
                  <a:schemeClr val="tx2"/>
                </a:solidFill>
                <a:latin typeface="+mn-lt"/>
                <a:ea typeface="+mn-ea"/>
                <a:cs typeface="+mn-cs"/>
              </a:defRPr>
            </a:lvl4pPr>
            <a:lvl5pPr marL="1188720" indent="-228600" algn="l" defTabSz="914400" rtl="0" eaLnBrk="1" latinLnBrk="0" hangingPunct="1">
              <a:lnSpc>
                <a:spcPct val="100000"/>
              </a:lnSpc>
              <a:spcBef>
                <a:spcPts val="600"/>
              </a:spcBef>
              <a:buClr>
                <a:schemeClr val="tx1"/>
              </a:buClr>
              <a:buSzPct val="80000"/>
              <a:buFont typeface="Arial" pitchFamily="34" charset="0"/>
              <a:buChar char="•"/>
              <a:defRPr sz="1600" kern="1200">
                <a:solidFill>
                  <a:schemeClr val="tx2"/>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Font typeface="Arial" pitchFamily="34" charset="0"/>
              <a:buNone/>
            </a:pPr>
            <a:r>
              <a:rPr lang="nl-NL" sz="1800" dirty="0"/>
              <a:t>Partners</a:t>
            </a:r>
          </a:p>
        </p:txBody>
      </p:sp>
    </p:spTree>
    <p:extLst>
      <p:ext uri="{BB962C8B-B14F-4D97-AF65-F5344CB8AC3E}">
        <p14:creationId xmlns:p14="http://schemas.microsoft.com/office/powerpoint/2010/main" val="236292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ep 36"/>
          <p:cNvGrpSpPr/>
          <p:nvPr/>
        </p:nvGrpSpPr>
        <p:grpSpPr>
          <a:xfrm>
            <a:off x="2133972" y="692696"/>
            <a:ext cx="7632848" cy="5760334"/>
            <a:chOff x="938462" y="882920"/>
            <a:chExt cx="8648362" cy="6092962"/>
          </a:xfrm>
        </p:grpSpPr>
        <p:sp>
          <p:nvSpPr>
            <p:cNvPr id="26" name="Pijl: gekromd omlaag 25"/>
            <p:cNvSpPr/>
            <p:nvPr/>
          </p:nvSpPr>
          <p:spPr>
            <a:xfrm>
              <a:off x="2432649" y="931652"/>
              <a:ext cx="6711351" cy="2735780"/>
            </a:xfrm>
            <a:prstGeom prst="curvedDownArrow">
              <a:avLst/>
            </a:prstGeom>
            <a:solidFill>
              <a:srgbClr val="EB3B7C"/>
            </a:solidFill>
            <a:ln>
              <a:solidFill>
                <a:srgbClr val="EB3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1"/>
                </a:solidFill>
              </a:endParaRPr>
            </a:p>
          </p:txBody>
        </p:sp>
        <p:sp>
          <p:nvSpPr>
            <p:cNvPr id="27" name="Pijl: gekromd omlaag 26"/>
            <p:cNvSpPr/>
            <p:nvPr/>
          </p:nvSpPr>
          <p:spPr>
            <a:xfrm flipH="1" flipV="1">
              <a:off x="2191109" y="3972232"/>
              <a:ext cx="6650966" cy="2756369"/>
            </a:xfrm>
            <a:prstGeom prst="curvedDownArrow">
              <a:avLst/>
            </a:prstGeom>
            <a:solidFill>
              <a:srgbClr val="D4242F"/>
            </a:solidFill>
            <a:ln>
              <a:solidFill>
                <a:srgbClr val="D424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1"/>
                </a:solidFill>
              </a:endParaRPr>
            </a:p>
          </p:txBody>
        </p:sp>
        <p:sp>
          <p:nvSpPr>
            <p:cNvPr id="28" name="Tekstvak 27"/>
            <p:cNvSpPr txBox="1"/>
            <p:nvPr/>
          </p:nvSpPr>
          <p:spPr>
            <a:xfrm>
              <a:off x="1989826" y="2348941"/>
              <a:ext cx="2242868" cy="423214"/>
            </a:xfrm>
            <a:prstGeom prst="rect">
              <a:avLst/>
            </a:prstGeom>
            <a:solidFill>
              <a:schemeClr val="accent1">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nl-NL" sz="2000" dirty="0"/>
                <a:t>Basisonderwijs</a:t>
              </a:r>
            </a:p>
          </p:txBody>
        </p:sp>
        <p:sp>
          <p:nvSpPr>
            <p:cNvPr id="29" name="Tekstvak 28"/>
            <p:cNvSpPr txBox="1"/>
            <p:nvPr/>
          </p:nvSpPr>
          <p:spPr>
            <a:xfrm>
              <a:off x="2886973" y="1241949"/>
              <a:ext cx="2242868" cy="748763"/>
            </a:xfrm>
            <a:prstGeom prst="rect">
              <a:avLst/>
            </a:prstGeom>
            <a:solidFill>
              <a:schemeClr val="accent1">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nl-NL" sz="2000"/>
                <a:t>Voortgezet onderwijs</a:t>
              </a:r>
            </a:p>
          </p:txBody>
        </p:sp>
        <p:sp>
          <p:nvSpPr>
            <p:cNvPr id="30" name="Tekstvak 29"/>
            <p:cNvSpPr txBox="1"/>
            <p:nvPr/>
          </p:nvSpPr>
          <p:spPr>
            <a:xfrm>
              <a:off x="6222522" y="1263361"/>
              <a:ext cx="2242868" cy="423214"/>
            </a:xfrm>
            <a:prstGeom prst="rect">
              <a:avLst/>
            </a:prstGeom>
            <a:solidFill>
              <a:schemeClr val="accent1">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nl-NL" sz="2000"/>
                <a:t>MBO</a:t>
              </a:r>
            </a:p>
          </p:txBody>
        </p:sp>
        <p:sp>
          <p:nvSpPr>
            <p:cNvPr id="31" name="Tekstvak 30"/>
            <p:cNvSpPr txBox="1"/>
            <p:nvPr/>
          </p:nvSpPr>
          <p:spPr>
            <a:xfrm>
              <a:off x="7343956" y="2212521"/>
              <a:ext cx="2242868" cy="423214"/>
            </a:xfrm>
            <a:prstGeom prst="rect">
              <a:avLst/>
            </a:prstGeom>
            <a:solidFill>
              <a:schemeClr val="accent1">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nl-NL" sz="2000"/>
                <a:t>HBO / WO</a:t>
              </a:r>
            </a:p>
          </p:txBody>
        </p:sp>
        <p:sp>
          <p:nvSpPr>
            <p:cNvPr id="32" name="Tekstvak 31"/>
            <p:cNvSpPr txBox="1"/>
            <p:nvPr/>
          </p:nvSpPr>
          <p:spPr>
            <a:xfrm>
              <a:off x="7083401" y="5099811"/>
              <a:ext cx="2242868" cy="423214"/>
            </a:xfrm>
            <a:prstGeom prst="rect">
              <a:avLst/>
            </a:prstGeom>
            <a:solidFill>
              <a:schemeClr val="accent1">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nl-NL" sz="2000"/>
                <a:t>Bedrijfsleven</a:t>
              </a:r>
            </a:p>
          </p:txBody>
        </p:sp>
        <p:sp>
          <p:nvSpPr>
            <p:cNvPr id="33" name="Tekstvak 32"/>
            <p:cNvSpPr txBox="1"/>
            <p:nvPr/>
          </p:nvSpPr>
          <p:spPr>
            <a:xfrm>
              <a:off x="4666890" y="6207810"/>
              <a:ext cx="2242868" cy="423214"/>
            </a:xfrm>
            <a:prstGeom prst="rect">
              <a:avLst/>
            </a:prstGeom>
            <a:solidFill>
              <a:schemeClr val="accent1">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nl-NL" sz="2000"/>
                <a:t>Overheid</a:t>
              </a:r>
            </a:p>
          </p:txBody>
        </p:sp>
        <p:sp>
          <p:nvSpPr>
            <p:cNvPr id="34" name="Tekstvak 33"/>
            <p:cNvSpPr txBox="1"/>
            <p:nvPr/>
          </p:nvSpPr>
          <p:spPr>
            <a:xfrm>
              <a:off x="1989826" y="5392937"/>
              <a:ext cx="2242868" cy="423214"/>
            </a:xfrm>
            <a:prstGeom prst="rect">
              <a:avLst/>
            </a:prstGeom>
            <a:solidFill>
              <a:schemeClr val="accent1">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nl-NL" sz="2000"/>
                <a:t>Burgers</a:t>
              </a:r>
            </a:p>
          </p:txBody>
        </p:sp>
        <p:sp>
          <p:nvSpPr>
            <p:cNvPr id="35" name="Tekstvak 34"/>
            <p:cNvSpPr txBox="1"/>
            <p:nvPr/>
          </p:nvSpPr>
          <p:spPr>
            <a:xfrm>
              <a:off x="938462" y="882920"/>
              <a:ext cx="2445666" cy="423214"/>
            </a:xfrm>
            <a:prstGeom prst="rect">
              <a:avLst/>
            </a:prstGeom>
            <a:noFill/>
          </p:spPr>
          <p:txBody>
            <a:bodyPr wrap="square" rtlCol="0">
              <a:spAutoFit/>
            </a:bodyPr>
            <a:lstStyle/>
            <a:p>
              <a:r>
                <a:rPr lang="nl-NL" sz="2000" b="1"/>
                <a:t>Onderwijs</a:t>
              </a:r>
            </a:p>
          </p:txBody>
        </p:sp>
        <p:sp>
          <p:nvSpPr>
            <p:cNvPr id="36" name="Tekstvak 35"/>
            <p:cNvSpPr txBox="1"/>
            <p:nvPr/>
          </p:nvSpPr>
          <p:spPr>
            <a:xfrm>
              <a:off x="938462" y="5901570"/>
              <a:ext cx="3069946" cy="1074312"/>
            </a:xfrm>
            <a:prstGeom prst="rect">
              <a:avLst/>
            </a:prstGeom>
            <a:noFill/>
          </p:spPr>
          <p:txBody>
            <a:bodyPr wrap="square" rtlCol="0">
              <a:spAutoFit/>
            </a:bodyPr>
            <a:lstStyle/>
            <a:p>
              <a:r>
                <a:rPr lang="nl-NL" sz="2000" b="1"/>
                <a:t>Overige maatschappelijke actoren</a:t>
              </a:r>
            </a:p>
          </p:txBody>
        </p:sp>
      </p:grpSp>
    </p:spTree>
    <p:extLst>
      <p:ext uri="{BB962C8B-B14F-4D97-AF65-F5344CB8AC3E}">
        <p14:creationId xmlns:p14="http://schemas.microsoft.com/office/powerpoint/2010/main" val="80778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t>Inventarisatie</a:t>
            </a:r>
          </a:p>
        </p:txBody>
      </p:sp>
      <p:sp>
        <p:nvSpPr>
          <p:cNvPr id="3" name="Tijdelijke aanduiding voor inhoud 2"/>
          <p:cNvSpPr>
            <a:spLocks noGrp="1"/>
          </p:cNvSpPr>
          <p:nvPr>
            <p:ph idx="1"/>
          </p:nvPr>
        </p:nvSpPr>
        <p:spPr/>
        <p:txBody>
          <a:bodyPr/>
          <a:lstStyle/>
          <a:p>
            <a:r>
              <a:rPr lang="nl-NL" dirty="0"/>
              <a:t>Circulaire economie </a:t>
            </a:r>
          </a:p>
          <a:p>
            <a:pPr lvl="1"/>
            <a:r>
              <a:rPr lang="nl-NL" dirty="0"/>
              <a:t>in het onderwijs en de lokale omgeving</a:t>
            </a:r>
          </a:p>
          <a:p>
            <a:pPr lvl="1"/>
            <a:r>
              <a:rPr lang="nl-NL" dirty="0"/>
              <a:t>in de bedrijfsvoering</a:t>
            </a:r>
          </a:p>
          <a:p>
            <a:pPr lvl="1"/>
            <a:r>
              <a:rPr lang="nl-NL" dirty="0"/>
              <a:t>in de samenwerking onderwijs-bedrijven</a:t>
            </a:r>
          </a:p>
          <a:p>
            <a:r>
              <a:rPr lang="nl-NL" dirty="0"/>
              <a:t>Initiatieven voor kennisdeling en –ontwikkeling</a:t>
            </a:r>
          </a:p>
          <a:p>
            <a:r>
              <a:rPr lang="nl-NL" dirty="0"/>
              <a:t>‘</a:t>
            </a:r>
            <a:r>
              <a:rPr lang="nl-NL" dirty="0" err="1"/>
              <a:t>Good</a:t>
            </a:r>
            <a:r>
              <a:rPr lang="nl-NL" dirty="0"/>
              <a:t> </a:t>
            </a:r>
            <a:r>
              <a:rPr lang="nl-NL" dirty="0" err="1"/>
              <a:t>practices</a:t>
            </a:r>
            <a:r>
              <a:rPr lang="nl-NL" dirty="0"/>
              <a:t>’</a:t>
            </a:r>
          </a:p>
          <a:p>
            <a:endParaRPr lang="nl-NL" dirty="0"/>
          </a:p>
        </p:txBody>
      </p:sp>
    </p:spTree>
    <p:extLst>
      <p:ext uri="{BB962C8B-B14F-4D97-AF65-F5344CB8AC3E}">
        <p14:creationId xmlns:p14="http://schemas.microsoft.com/office/powerpoint/2010/main" val="354227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_World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C0AAE90-47C3-40A1-8017-32A7017B6A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Wereldkaartserie, presentatie van de wereld (breedbeeld)</Template>
  <TotalTime>0</TotalTime>
  <Words>648</Words>
  <Application>Microsoft Office PowerPoint</Application>
  <PresentationFormat>Aangepast</PresentationFormat>
  <Paragraphs>138</Paragraphs>
  <Slides>19</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Bookman Old Style</vt:lpstr>
      <vt:lpstr>Century Gothic</vt:lpstr>
      <vt:lpstr>Corbel</vt:lpstr>
      <vt:lpstr>Times New Roman</vt:lpstr>
      <vt:lpstr>Continental_World_16x9</vt:lpstr>
      <vt:lpstr>Circulaire economie in onderwijs en mkb  “Parels zonder ketting”</vt:lpstr>
      <vt:lpstr>Stelling 1</vt:lpstr>
      <vt:lpstr>Stelling 2</vt:lpstr>
      <vt:lpstr>Stelling 3</vt:lpstr>
      <vt:lpstr>Aanleiding</vt:lpstr>
      <vt:lpstr>PowerPoint-presentatie</vt:lpstr>
      <vt:lpstr>PowerPoint-presentatie</vt:lpstr>
      <vt:lpstr>PowerPoint-presentatie</vt:lpstr>
      <vt:lpstr>Inventarisatie</vt:lpstr>
      <vt:lpstr>Inventarisatie: interviews</vt:lpstr>
      <vt:lpstr>1. Circulaire economie   is een lastig thema</vt:lpstr>
      <vt:lpstr>2. Afhankelijk van    Enthousiaste docenten</vt:lpstr>
      <vt:lpstr>3. Circulaire    Economie?</vt:lpstr>
      <vt:lpstr>4. Samenwerking met het    Bedrijfsleven</vt:lpstr>
      <vt:lpstr>5. Circulaire economie in  bedrijfsvoering scholen</vt:lpstr>
      <vt:lpstr>6. Veel Parels,   maar nog geen ketting</vt:lpstr>
      <vt:lpstr>7. Samenwerking en   Kennisuitwisseling</vt:lpstr>
      <vt:lpstr>Aanbevelingen</vt:lpstr>
      <vt:lpstr>Download het rapport op  JIN.ngo/parelszonderketting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2017-01-18T09:11:07Z</dcterms:created>
  <dcterms:modified xsi:type="dcterms:W3CDTF">2017-11-08T10:25:57Z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