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24"/>
  </p:notesMasterIdLst>
  <p:handoutMasterIdLst>
    <p:handoutMasterId r:id="rId25"/>
  </p:handoutMasterIdLst>
  <p:sldIdLst>
    <p:sldId id="408" r:id="rId2"/>
    <p:sldId id="338" r:id="rId3"/>
    <p:sldId id="333" r:id="rId4"/>
    <p:sldId id="410" r:id="rId5"/>
    <p:sldId id="346" r:id="rId6"/>
    <p:sldId id="347" r:id="rId7"/>
    <p:sldId id="350" r:id="rId8"/>
    <p:sldId id="351" r:id="rId9"/>
    <p:sldId id="354" r:id="rId10"/>
    <p:sldId id="353" r:id="rId11"/>
    <p:sldId id="382" r:id="rId12"/>
    <p:sldId id="383" r:id="rId13"/>
    <p:sldId id="356" r:id="rId14"/>
    <p:sldId id="384" r:id="rId15"/>
    <p:sldId id="357" r:id="rId16"/>
    <p:sldId id="336" r:id="rId17"/>
    <p:sldId id="271" r:id="rId18"/>
    <p:sldId id="407" r:id="rId19"/>
    <p:sldId id="409" r:id="rId20"/>
    <p:sldId id="319" r:id="rId21"/>
    <p:sldId id="307" r:id="rId22"/>
    <p:sldId id="312" r:id="rId23"/>
  </p:sldIdLst>
  <p:sldSz cx="9144000" cy="6858000" type="screen4x3"/>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ztina Szendrei" initials="KS" lastIdx="1" clrIdx="0">
    <p:extLst/>
  </p:cmAuthor>
  <p:cmAuthor id="2" name="eise spijker Jin" initials="e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FF"/>
    <a:srgbClr val="F67616"/>
    <a:srgbClr val="006699"/>
    <a:srgbClr val="0066FF"/>
    <a:srgbClr val="00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ise%20spijker%20Jin\Dropbox\Eise%20map\Manure%20paper%20-%20Sanders\curve%20biog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Blad3!$B$1</c:f>
              <c:strCache>
                <c:ptCount val="1"/>
                <c:pt idx="0">
                  <c:v>2010</c:v>
                </c:pt>
              </c:strCache>
            </c:strRef>
          </c:tx>
          <c:invertIfNegative val="0"/>
          <c:cat>
            <c:strRef>
              <c:f>Blad3!$A$2:$A$6</c:f>
              <c:strCache>
                <c:ptCount val="5"/>
                <c:pt idx="0">
                  <c:v>Biogas production (TJ)</c:v>
                </c:pt>
                <c:pt idx="1">
                  <c:v>Manure treatment capacity (mln. kg P)</c:v>
                </c:pt>
                <c:pt idx="2">
                  <c:v>NH3 emissions - agriculture (kt)</c:v>
                </c:pt>
                <c:pt idx="3">
                  <c:v>CH4 emissions - agriculture (mt)</c:v>
                </c:pt>
                <c:pt idx="4">
                  <c:v>Number of cows</c:v>
                </c:pt>
              </c:strCache>
            </c:strRef>
          </c:cat>
          <c:val>
            <c:numRef>
              <c:f>Blad3!$B$2:$B$6</c:f>
              <c:numCache>
                <c:formatCode>General</c:formatCode>
                <c:ptCount val="5"/>
                <c:pt idx="0">
                  <c:v>5.4450000000000003</c:v>
                </c:pt>
                <c:pt idx="2">
                  <c:v>1.24</c:v>
                </c:pt>
              </c:numCache>
            </c:numRef>
          </c:val>
          <c:extLst>
            <c:ext xmlns:c16="http://schemas.microsoft.com/office/drawing/2014/chart" uri="{C3380CC4-5D6E-409C-BE32-E72D297353CC}">
              <c16:uniqueId val="{00000000-D241-4B57-A54F-EC5736BCB295}"/>
            </c:ext>
          </c:extLst>
        </c:ser>
        <c:ser>
          <c:idx val="1"/>
          <c:order val="1"/>
          <c:tx>
            <c:strRef>
              <c:f>Blad3!$C$1</c:f>
              <c:strCache>
                <c:ptCount val="1"/>
                <c:pt idx="0">
                  <c:v>2011</c:v>
                </c:pt>
              </c:strCache>
            </c:strRef>
          </c:tx>
          <c:invertIfNegative val="0"/>
          <c:cat>
            <c:strRef>
              <c:f>Blad3!$A$2:$A$6</c:f>
              <c:strCache>
                <c:ptCount val="5"/>
                <c:pt idx="0">
                  <c:v>Biogas production (TJ)</c:v>
                </c:pt>
                <c:pt idx="1">
                  <c:v>Manure treatment capacity (mln. kg P)</c:v>
                </c:pt>
                <c:pt idx="2">
                  <c:v>NH3 emissions - agriculture (kt)</c:v>
                </c:pt>
                <c:pt idx="3">
                  <c:v>CH4 emissions - agriculture (mt)</c:v>
                </c:pt>
                <c:pt idx="4">
                  <c:v>Number of cows</c:v>
                </c:pt>
              </c:strCache>
            </c:strRef>
          </c:cat>
          <c:val>
            <c:numRef>
              <c:f>Blad3!$C$2:$C$6</c:f>
              <c:numCache>
                <c:formatCode>General</c:formatCode>
                <c:ptCount val="5"/>
                <c:pt idx="0">
                  <c:v>5.3259999999999952</c:v>
                </c:pt>
                <c:pt idx="2">
                  <c:v>1.1870000000000001</c:v>
                </c:pt>
              </c:numCache>
            </c:numRef>
          </c:val>
          <c:extLst>
            <c:ext xmlns:c16="http://schemas.microsoft.com/office/drawing/2014/chart" uri="{C3380CC4-5D6E-409C-BE32-E72D297353CC}">
              <c16:uniqueId val="{00000001-D241-4B57-A54F-EC5736BCB295}"/>
            </c:ext>
          </c:extLst>
        </c:ser>
        <c:ser>
          <c:idx val="2"/>
          <c:order val="2"/>
          <c:tx>
            <c:strRef>
              <c:f>Blad3!$D$1</c:f>
              <c:strCache>
                <c:ptCount val="1"/>
                <c:pt idx="0">
                  <c:v>2012</c:v>
                </c:pt>
              </c:strCache>
            </c:strRef>
          </c:tx>
          <c:invertIfNegative val="0"/>
          <c:cat>
            <c:strRef>
              <c:f>Blad3!$A$2:$A$6</c:f>
              <c:strCache>
                <c:ptCount val="5"/>
                <c:pt idx="0">
                  <c:v>Biogas production (TJ)</c:v>
                </c:pt>
                <c:pt idx="1">
                  <c:v>Manure treatment capacity (mln. kg P)</c:v>
                </c:pt>
                <c:pt idx="2">
                  <c:v>NH3 emissions - agriculture (kt)</c:v>
                </c:pt>
                <c:pt idx="3">
                  <c:v>CH4 emissions - agriculture (mt)</c:v>
                </c:pt>
                <c:pt idx="4">
                  <c:v>Number of cows</c:v>
                </c:pt>
              </c:strCache>
            </c:strRef>
          </c:cat>
          <c:val>
            <c:numRef>
              <c:f>Blad3!$D$2:$D$6</c:f>
              <c:numCache>
                <c:formatCode>General</c:formatCode>
                <c:ptCount val="5"/>
                <c:pt idx="0">
                  <c:v>5.2139999999999995</c:v>
                </c:pt>
                <c:pt idx="2">
                  <c:v>1.1399999999999988</c:v>
                </c:pt>
                <c:pt idx="3">
                  <c:v>1.22</c:v>
                </c:pt>
                <c:pt idx="4">
                  <c:v>3.8789999999999987</c:v>
                </c:pt>
              </c:numCache>
            </c:numRef>
          </c:val>
          <c:extLst>
            <c:ext xmlns:c16="http://schemas.microsoft.com/office/drawing/2014/chart" uri="{C3380CC4-5D6E-409C-BE32-E72D297353CC}">
              <c16:uniqueId val="{00000002-D241-4B57-A54F-EC5736BCB295}"/>
            </c:ext>
          </c:extLst>
        </c:ser>
        <c:ser>
          <c:idx val="3"/>
          <c:order val="3"/>
          <c:tx>
            <c:strRef>
              <c:f>Blad3!$E$1</c:f>
              <c:strCache>
                <c:ptCount val="1"/>
                <c:pt idx="0">
                  <c:v>2013</c:v>
                </c:pt>
              </c:strCache>
            </c:strRef>
          </c:tx>
          <c:invertIfNegative val="0"/>
          <c:cat>
            <c:strRef>
              <c:f>Blad3!$A$2:$A$6</c:f>
              <c:strCache>
                <c:ptCount val="5"/>
                <c:pt idx="0">
                  <c:v>Biogas production (TJ)</c:v>
                </c:pt>
                <c:pt idx="1">
                  <c:v>Manure treatment capacity (mln. kg P)</c:v>
                </c:pt>
                <c:pt idx="2">
                  <c:v>NH3 emissions - agriculture (kt)</c:v>
                </c:pt>
                <c:pt idx="3">
                  <c:v>CH4 emissions - agriculture (mt)</c:v>
                </c:pt>
                <c:pt idx="4">
                  <c:v>Number of cows</c:v>
                </c:pt>
              </c:strCache>
            </c:strRef>
          </c:cat>
          <c:val>
            <c:numRef>
              <c:f>Blad3!$E$2:$E$6</c:f>
              <c:numCache>
                <c:formatCode>General</c:formatCode>
                <c:ptCount val="5"/>
                <c:pt idx="0">
                  <c:v>4.9770000000000003</c:v>
                </c:pt>
                <c:pt idx="1">
                  <c:v>1.6</c:v>
                </c:pt>
                <c:pt idx="2">
                  <c:v>1.1200000000000001</c:v>
                </c:pt>
                <c:pt idx="3">
                  <c:v>1.25</c:v>
                </c:pt>
                <c:pt idx="4">
                  <c:v>3.9989999999999997</c:v>
                </c:pt>
              </c:numCache>
            </c:numRef>
          </c:val>
          <c:extLst>
            <c:ext xmlns:c16="http://schemas.microsoft.com/office/drawing/2014/chart" uri="{C3380CC4-5D6E-409C-BE32-E72D297353CC}">
              <c16:uniqueId val="{00000003-D241-4B57-A54F-EC5736BCB295}"/>
            </c:ext>
          </c:extLst>
        </c:ser>
        <c:ser>
          <c:idx val="4"/>
          <c:order val="4"/>
          <c:tx>
            <c:strRef>
              <c:f>Blad3!$F$1</c:f>
              <c:strCache>
                <c:ptCount val="1"/>
                <c:pt idx="0">
                  <c:v>2014</c:v>
                </c:pt>
              </c:strCache>
            </c:strRef>
          </c:tx>
          <c:invertIfNegative val="0"/>
          <c:cat>
            <c:strRef>
              <c:f>Blad3!$A$2:$A$6</c:f>
              <c:strCache>
                <c:ptCount val="5"/>
                <c:pt idx="0">
                  <c:v>Biogas production (TJ)</c:v>
                </c:pt>
                <c:pt idx="1">
                  <c:v>Manure treatment capacity (mln. kg P)</c:v>
                </c:pt>
                <c:pt idx="2">
                  <c:v>NH3 emissions - agriculture (kt)</c:v>
                </c:pt>
                <c:pt idx="3">
                  <c:v>CH4 emissions - agriculture (mt)</c:v>
                </c:pt>
                <c:pt idx="4">
                  <c:v>Number of cows</c:v>
                </c:pt>
              </c:strCache>
            </c:strRef>
          </c:cat>
          <c:val>
            <c:numRef>
              <c:f>Blad3!$F$2:$F$6</c:f>
              <c:numCache>
                <c:formatCode>General</c:formatCode>
                <c:ptCount val="5"/>
                <c:pt idx="0">
                  <c:v>4.9720000000000004</c:v>
                </c:pt>
                <c:pt idx="1">
                  <c:v>1.9000000000000001</c:v>
                </c:pt>
                <c:pt idx="2">
                  <c:v>1.170000000000001</c:v>
                </c:pt>
                <c:pt idx="3">
                  <c:v>1.3</c:v>
                </c:pt>
                <c:pt idx="4">
                  <c:v>4.0679999999999952</c:v>
                </c:pt>
              </c:numCache>
            </c:numRef>
          </c:val>
          <c:extLst>
            <c:ext xmlns:c16="http://schemas.microsoft.com/office/drawing/2014/chart" uri="{C3380CC4-5D6E-409C-BE32-E72D297353CC}">
              <c16:uniqueId val="{00000004-D241-4B57-A54F-EC5736BCB295}"/>
            </c:ext>
          </c:extLst>
        </c:ser>
        <c:ser>
          <c:idx val="5"/>
          <c:order val="5"/>
          <c:tx>
            <c:strRef>
              <c:f>Blad3!$G$1</c:f>
              <c:strCache>
                <c:ptCount val="1"/>
                <c:pt idx="0">
                  <c:v>2015</c:v>
                </c:pt>
              </c:strCache>
            </c:strRef>
          </c:tx>
          <c:invertIfNegative val="0"/>
          <c:cat>
            <c:strRef>
              <c:f>Blad3!$A$2:$A$6</c:f>
              <c:strCache>
                <c:ptCount val="5"/>
                <c:pt idx="0">
                  <c:v>Biogas production (TJ)</c:v>
                </c:pt>
                <c:pt idx="1">
                  <c:v>Manure treatment capacity (mln. kg P)</c:v>
                </c:pt>
                <c:pt idx="2">
                  <c:v>NH3 emissions - agriculture (kt)</c:v>
                </c:pt>
                <c:pt idx="3">
                  <c:v>CH4 emissions - agriculture (mt)</c:v>
                </c:pt>
                <c:pt idx="4">
                  <c:v>Number of cows</c:v>
                </c:pt>
              </c:strCache>
            </c:strRef>
          </c:cat>
          <c:val>
            <c:numRef>
              <c:f>Blad3!$G$2:$G$6</c:f>
              <c:numCache>
                <c:formatCode>General</c:formatCode>
                <c:ptCount val="5"/>
                <c:pt idx="1">
                  <c:v>2.25</c:v>
                </c:pt>
                <c:pt idx="4">
                  <c:v>4.133</c:v>
                </c:pt>
              </c:numCache>
            </c:numRef>
          </c:val>
          <c:extLst>
            <c:ext xmlns:c16="http://schemas.microsoft.com/office/drawing/2014/chart" uri="{C3380CC4-5D6E-409C-BE32-E72D297353CC}">
              <c16:uniqueId val="{00000005-D241-4B57-A54F-EC5736BCB295}"/>
            </c:ext>
          </c:extLst>
        </c:ser>
        <c:dLbls>
          <c:showLegendKey val="0"/>
          <c:showVal val="0"/>
          <c:showCatName val="0"/>
          <c:showSerName val="0"/>
          <c:showPercent val="0"/>
          <c:showBubbleSize val="0"/>
        </c:dLbls>
        <c:gapWidth val="150"/>
        <c:axId val="330911808"/>
        <c:axId val="330910632"/>
      </c:barChart>
      <c:catAx>
        <c:axId val="330911808"/>
        <c:scaling>
          <c:orientation val="minMax"/>
        </c:scaling>
        <c:delete val="0"/>
        <c:axPos val="b"/>
        <c:numFmt formatCode="General" sourceLinked="1"/>
        <c:majorTickMark val="out"/>
        <c:minorTickMark val="none"/>
        <c:tickLblPos val="nextTo"/>
        <c:txPr>
          <a:bodyPr/>
          <a:lstStyle/>
          <a:p>
            <a:pPr>
              <a:defRPr lang="nl-NL"/>
            </a:pPr>
            <a:endParaRPr lang="nl-NL"/>
          </a:p>
        </c:txPr>
        <c:crossAx val="330910632"/>
        <c:crosses val="autoZero"/>
        <c:auto val="1"/>
        <c:lblAlgn val="ctr"/>
        <c:lblOffset val="100"/>
        <c:noMultiLvlLbl val="0"/>
      </c:catAx>
      <c:valAx>
        <c:axId val="330910632"/>
        <c:scaling>
          <c:orientation val="minMax"/>
        </c:scaling>
        <c:delete val="0"/>
        <c:axPos val="l"/>
        <c:majorGridlines/>
        <c:numFmt formatCode="General" sourceLinked="1"/>
        <c:majorTickMark val="out"/>
        <c:minorTickMark val="none"/>
        <c:tickLblPos val="nextTo"/>
        <c:txPr>
          <a:bodyPr/>
          <a:lstStyle/>
          <a:p>
            <a:pPr>
              <a:defRPr lang="nl-NL"/>
            </a:pPr>
            <a:endParaRPr lang="nl-NL"/>
          </a:p>
        </c:txPr>
        <c:crossAx val="330911808"/>
        <c:crosses val="autoZero"/>
        <c:crossBetween val="between"/>
      </c:valAx>
    </c:plotArea>
    <c:legend>
      <c:legendPos val="r"/>
      <c:overlay val="0"/>
      <c:txPr>
        <a:bodyPr/>
        <a:lstStyle/>
        <a:p>
          <a:pPr>
            <a:defRPr lang="nl-NL"/>
          </a:pPr>
          <a:endParaRPr lang="nl-N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nl-NL" sz="1400" b="1" i="0" u="none" strike="noStrike" kern="1200" spc="0" baseline="0">
                <a:solidFill>
                  <a:schemeClr val="tx1">
                    <a:lumMod val="65000"/>
                    <a:lumOff val="35000"/>
                  </a:schemeClr>
                </a:solidFill>
                <a:latin typeface="+mn-lt"/>
                <a:ea typeface="+mn-ea"/>
                <a:cs typeface="+mn-cs"/>
              </a:defRPr>
            </a:pPr>
            <a:r>
              <a:rPr lang="en-GB" b="1" dirty="0">
                <a:solidFill>
                  <a:schemeClr val="tx1"/>
                </a:solidFill>
              </a:rPr>
              <a:t>Biogas</a:t>
            </a:r>
            <a:r>
              <a:rPr lang="en-GB" b="1" baseline="0" dirty="0">
                <a:solidFill>
                  <a:schemeClr val="tx1"/>
                </a:solidFill>
              </a:rPr>
              <a:t> yield (liquid manure) for AD: </a:t>
            </a:r>
          </a:p>
          <a:p>
            <a:pPr>
              <a:defRPr lang="nl-NL" sz="1400" b="1" i="0" u="none" strike="noStrike" kern="1200" spc="0" baseline="0">
                <a:solidFill>
                  <a:schemeClr val="tx1">
                    <a:lumMod val="65000"/>
                    <a:lumOff val="35000"/>
                  </a:schemeClr>
                </a:solidFill>
                <a:latin typeface="+mn-lt"/>
                <a:ea typeface="+mn-ea"/>
                <a:cs typeface="+mn-cs"/>
              </a:defRPr>
            </a:pPr>
            <a:r>
              <a:rPr lang="en-GB" b="1" baseline="0" dirty="0">
                <a:solidFill>
                  <a:srgbClr val="FF0000"/>
                </a:solidFill>
              </a:rPr>
              <a:t>INDICATIVE CURVE  BASED ON EXPERT/PRACTICAL EXPERIENCE</a:t>
            </a:r>
            <a:endParaRPr lang="en-GB" b="1" dirty="0">
              <a:solidFill>
                <a:srgbClr val="FF0000"/>
              </a:solidFill>
            </a:endParaRPr>
          </a:p>
        </c:rich>
      </c:tx>
      <c:overlay val="0"/>
      <c:spPr>
        <a:noFill/>
        <a:ln>
          <a:noFill/>
        </a:ln>
        <a:effectLst/>
      </c:spPr>
    </c:title>
    <c:autoTitleDeleted val="0"/>
    <c:plotArea>
      <c:layout>
        <c:manualLayout>
          <c:layoutTarget val="inner"/>
          <c:xMode val="edge"/>
          <c:yMode val="edge"/>
          <c:x val="0.13844739018069055"/>
          <c:y val="0.13036978561261089"/>
          <c:w val="0.7574658143630677"/>
          <c:h val="0.632265902936198"/>
        </c:manualLayout>
      </c:layout>
      <c:lineChart>
        <c:grouping val="standard"/>
        <c:varyColors val="0"/>
        <c:ser>
          <c:idx val="0"/>
          <c:order val="0"/>
          <c:tx>
            <c:strRef>
              <c:f>Blad4!$B$9</c:f>
              <c:strCache>
                <c:ptCount val="1"/>
                <c:pt idx="0">
                  <c:v>Hoog</c:v>
                </c:pt>
              </c:strCache>
            </c:strRef>
          </c:tx>
          <c:spPr>
            <a:ln w="28575" cap="rnd">
              <a:solidFill>
                <a:schemeClr val="accent1"/>
              </a:solidFill>
              <a:round/>
            </a:ln>
            <a:effectLst/>
          </c:spPr>
          <c:marker>
            <c:symbol val="none"/>
          </c:marker>
          <c:val>
            <c:numRef>
              <c:f>Blad4!$B$10:$B$50</c:f>
              <c:numCache>
                <c:formatCode>0</c:formatCode>
                <c:ptCount val="41"/>
                <c:pt idx="0">
                  <c:v>50</c:v>
                </c:pt>
                <c:pt idx="1">
                  <c:v>47.5</c:v>
                </c:pt>
                <c:pt idx="2">
                  <c:v>45.125000000000142</c:v>
                </c:pt>
                <c:pt idx="3">
                  <c:v>42.868750000000013</c:v>
                </c:pt>
                <c:pt idx="4">
                  <c:v>40.725312500000314</c:v>
                </c:pt>
                <c:pt idx="5">
                  <c:v>38.689046874999995</c:v>
                </c:pt>
                <c:pt idx="6">
                  <c:v>36.754594531249857</c:v>
                </c:pt>
                <c:pt idx="7">
                  <c:v>34.916864804687187</c:v>
                </c:pt>
                <c:pt idx="8">
                  <c:v>33.171021564452957</c:v>
                </c:pt>
                <c:pt idx="9">
                  <c:v>31.512470486230491</c:v>
                </c:pt>
                <c:pt idx="10">
                  <c:v>29.936846961918928</c:v>
                </c:pt>
                <c:pt idx="11">
                  <c:v>28.440004613822989</c:v>
                </c:pt>
                <c:pt idx="12">
                  <c:v>27.018004383131789</c:v>
                </c:pt>
                <c:pt idx="13">
                  <c:v>25.66710416397526</c:v>
                </c:pt>
                <c:pt idx="14">
                  <c:v>24.383748955776486</c:v>
                </c:pt>
                <c:pt idx="15">
                  <c:v>23.164561507987671</c:v>
                </c:pt>
                <c:pt idx="16">
                  <c:v>22.00633343258821</c:v>
                </c:pt>
                <c:pt idx="17">
                  <c:v>20.90601676095887</c:v>
                </c:pt>
                <c:pt idx="18">
                  <c:v>19.860715922910927</c:v>
                </c:pt>
                <c:pt idx="19">
                  <c:v>18.867680126765379</c:v>
                </c:pt>
                <c:pt idx="20">
                  <c:v>17.924296120427087</c:v>
                </c:pt>
                <c:pt idx="21">
                  <c:v>17.02808131440576</c:v>
                </c:pt>
                <c:pt idx="22">
                  <c:v>16.176677248685468</c:v>
                </c:pt>
                <c:pt idx="23">
                  <c:v>15.3678433862512</c:v>
                </c:pt>
                <c:pt idx="24">
                  <c:v>14.599451216938686</c:v>
                </c:pt>
                <c:pt idx="25">
                  <c:v>13.869478656091704</c:v>
                </c:pt>
                <c:pt idx="26">
                  <c:v>13.17600472328712</c:v>
                </c:pt>
                <c:pt idx="27">
                  <c:v>12.517204487122758</c:v>
                </c:pt>
                <c:pt idx="28">
                  <c:v>11.891344262766667</c:v>
                </c:pt>
                <c:pt idx="29">
                  <c:v>11.2967770496283</c:v>
                </c:pt>
                <c:pt idx="30">
                  <c:v>10.731938197146848</c:v>
                </c:pt>
                <c:pt idx="31">
                  <c:v>10.19534128728953</c:v>
                </c:pt>
                <c:pt idx="32">
                  <c:v>9.6855742229250747</c:v>
                </c:pt>
                <c:pt idx="33">
                  <c:v>9.2012955117787989</c:v>
                </c:pt>
                <c:pt idx="34">
                  <c:v>8.7412307361898609</c:v>
                </c:pt>
                <c:pt idx="35">
                  <c:v>8.3041691993803717</c:v>
                </c:pt>
                <c:pt idx="36">
                  <c:v>7.8889607394113526</c:v>
                </c:pt>
                <c:pt idx="37">
                  <c:v>7.4945127024407858</c:v>
                </c:pt>
                <c:pt idx="38">
                  <c:v>7.1197870673187245</c:v>
                </c:pt>
                <c:pt idx="39">
                  <c:v>6.7637977139528331</c:v>
                </c:pt>
                <c:pt idx="40">
                  <c:v>6.4256078282551687</c:v>
                </c:pt>
              </c:numCache>
            </c:numRef>
          </c:val>
          <c:smooth val="0"/>
          <c:extLst>
            <c:ext xmlns:c16="http://schemas.microsoft.com/office/drawing/2014/chart" uri="{C3380CC4-5D6E-409C-BE32-E72D297353CC}">
              <c16:uniqueId val="{00000000-2959-414E-B59B-A3D8BFDC6589}"/>
            </c:ext>
          </c:extLst>
        </c:ser>
        <c:ser>
          <c:idx val="1"/>
          <c:order val="1"/>
          <c:tx>
            <c:strRef>
              <c:f>Blad4!$C$9</c:f>
              <c:strCache>
                <c:ptCount val="1"/>
                <c:pt idx="0">
                  <c:v>Laag</c:v>
                </c:pt>
              </c:strCache>
            </c:strRef>
          </c:tx>
          <c:spPr>
            <a:ln w="28575" cap="rnd">
              <a:solidFill>
                <a:schemeClr val="accent2"/>
              </a:solidFill>
              <a:round/>
            </a:ln>
            <a:effectLst/>
          </c:spPr>
          <c:marker>
            <c:symbol val="none"/>
          </c:marker>
          <c:val>
            <c:numRef>
              <c:f>Blad4!$C$10:$C$50</c:f>
              <c:numCache>
                <c:formatCode>0</c:formatCode>
                <c:ptCount val="41"/>
                <c:pt idx="0">
                  <c:v>40</c:v>
                </c:pt>
                <c:pt idx="1">
                  <c:v>38</c:v>
                </c:pt>
                <c:pt idx="2">
                  <c:v>36.1</c:v>
                </c:pt>
                <c:pt idx="3">
                  <c:v>34.295000000000165</c:v>
                </c:pt>
                <c:pt idx="4">
                  <c:v>32.580249999999999</c:v>
                </c:pt>
                <c:pt idx="5">
                  <c:v>30.951237499999987</c:v>
                </c:pt>
                <c:pt idx="6">
                  <c:v>29.403675624999988</c:v>
                </c:pt>
                <c:pt idx="7">
                  <c:v>27.933491843749898</c:v>
                </c:pt>
                <c:pt idx="8">
                  <c:v>26.5368172515625</c:v>
                </c:pt>
                <c:pt idx="9">
                  <c:v>25.209976388984369</c:v>
                </c:pt>
                <c:pt idx="10">
                  <c:v>23.949477569535041</c:v>
                </c:pt>
                <c:pt idx="11">
                  <c:v>22.752003691058388</c:v>
                </c:pt>
                <c:pt idx="12">
                  <c:v>21.614403506505493</c:v>
                </c:pt>
                <c:pt idx="13">
                  <c:v>20.533683331180189</c:v>
                </c:pt>
                <c:pt idx="14">
                  <c:v>19.506999164621192</c:v>
                </c:pt>
                <c:pt idx="15">
                  <c:v>18.531649206390089</c:v>
                </c:pt>
                <c:pt idx="16">
                  <c:v>17.60506674607063</c:v>
                </c:pt>
                <c:pt idx="17">
                  <c:v>16.724813408767087</c:v>
                </c:pt>
                <c:pt idx="18">
                  <c:v>15.888572738328754</c:v>
                </c:pt>
                <c:pt idx="19">
                  <c:v>15.094144101412301</c:v>
                </c:pt>
                <c:pt idx="20">
                  <c:v>14.33943689634178</c:v>
                </c:pt>
                <c:pt idx="21">
                  <c:v>13.622465051524626</c:v>
                </c:pt>
                <c:pt idx="22">
                  <c:v>12.941341798948368</c:v>
                </c:pt>
                <c:pt idx="23">
                  <c:v>12.294274709000948</c:v>
                </c:pt>
                <c:pt idx="24">
                  <c:v>11.67956097355092</c:v>
                </c:pt>
                <c:pt idx="25">
                  <c:v>11.095582924873376</c:v>
                </c:pt>
                <c:pt idx="26">
                  <c:v>10.5408037786297</c:v>
                </c:pt>
                <c:pt idx="27">
                  <c:v>10.013763589698209</c:v>
                </c:pt>
                <c:pt idx="28">
                  <c:v>9.5130754102132986</c:v>
                </c:pt>
                <c:pt idx="29">
                  <c:v>9.0374216397026341</c:v>
                </c:pt>
                <c:pt idx="30">
                  <c:v>8.5855505577175268</c:v>
                </c:pt>
                <c:pt idx="31">
                  <c:v>8.1562730298316186</c:v>
                </c:pt>
                <c:pt idx="32">
                  <c:v>7.7484593783400459</c:v>
                </c:pt>
                <c:pt idx="33">
                  <c:v>7.3610364094230416</c:v>
                </c:pt>
                <c:pt idx="34">
                  <c:v>6.9929845889518845</c:v>
                </c:pt>
                <c:pt idx="35">
                  <c:v>6.6433353595042846</c:v>
                </c:pt>
                <c:pt idx="36">
                  <c:v>6.3111685915290821</c:v>
                </c:pt>
                <c:pt idx="37">
                  <c:v>5.9956101619526434</c:v>
                </c:pt>
                <c:pt idx="38">
                  <c:v>5.6958296538549966</c:v>
                </c:pt>
                <c:pt idx="39">
                  <c:v>5.4110381711622484</c:v>
                </c:pt>
                <c:pt idx="40">
                  <c:v>5.1404862626041341</c:v>
                </c:pt>
              </c:numCache>
            </c:numRef>
          </c:val>
          <c:smooth val="0"/>
          <c:extLst>
            <c:ext xmlns:c16="http://schemas.microsoft.com/office/drawing/2014/chart" uri="{C3380CC4-5D6E-409C-BE32-E72D297353CC}">
              <c16:uniqueId val="{00000001-2959-414E-B59B-A3D8BFDC6589}"/>
            </c:ext>
          </c:extLst>
        </c:ser>
        <c:ser>
          <c:idx val="2"/>
          <c:order val="2"/>
          <c:tx>
            <c:strRef>
              <c:f>Blad4!$D$9</c:f>
              <c:strCache>
                <c:ptCount val="1"/>
                <c:pt idx="0">
                  <c:v>Midden</c:v>
                </c:pt>
              </c:strCache>
            </c:strRef>
          </c:tx>
          <c:spPr>
            <a:ln w="28575" cap="rnd">
              <a:solidFill>
                <a:schemeClr val="accent3"/>
              </a:solidFill>
              <a:round/>
            </a:ln>
            <a:effectLst/>
          </c:spPr>
          <c:marker>
            <c:symbol val="none"/>
          </c:marker>
          <c:val>
            <c:numRef>
              <c:f>Blad4!$D$10:$D$50</c:f>
              <c:numCache>
                <c:formatCode>0</c:formatCode>
                <c:ptCount val="41"/>
                <c:pt idx="0">
                  <c:v>45</c:v>
                </c:pt>
                <c:pt idx="1">
                  <c:v>42.75</c:v>
                </c:pt>
                <c:pt idx="2">
                  <c:v>40.612500000000011</c:v>
                </c:pt>
                <c:pt idx="3">
                  <c:v>38.581874999999997</c:v>
                </c:pt>
                <c:pt idx="4">
                  <c:v>36.652781250000004</c:v>
                </c:pt>
                <c:pt idx="5">
                  <c:v>34.820142187500011</c:v>
                </c:pt>
                <c:pt idx="6">
                  <c:v>33.079135078125269</c:v>
                </c:pt>
                <c:pt idx="7">
                  <c:v>31.425178324218791</c:v>
                </c:pt>
                <c:pt idx="8">
                  <c:v>29.85391940800783</c:v>
                </c:pt>
                <c:pt idx="9">
                  <c:v>28.361223437607421</c:v>
                </c:pt>
                <c:pt idx="10">
                  <c:v>26.943162265726919</c:v>
                </c:pt>
                <c:pt idx="11">
                  <c:v>25.596004152440731</c:v>
                </c:pt>
                <c:pt idx="12">
                  <c:v>24.316203944818731</c:v>
                </c:pt>
                <c:pt idx="13">
                  <c:v>23.100393747577726</c:v>
                </c:pt>
                <c:pt idx="14">
                  <c:v>21.945374060198827</c:v>
                </c:pt>
                <c:pt idx="15">
                  <c:v>20.848105357188899</c:v>
                </c:pt>
                <c:pt idx="16">
                  <c:v>19.805700089329335</c:v>
                </c:pt>
                <c:pt idx="17">
                  <c:v>18.81541508486298</c:v>
                </c:pt>
                <c:pt idx="18">
                  <c:v>17.874644330619827</c:v>
                </c:pt>
                <c:pt idx="19">
                  <c:v>16.980912114088827</c:v>
                </c:pt>
                <c:pt idx="20">
                  <c:v>16.131866508384501</c:v>
                </c:pt>
                <c:pt idx="21">
                  <c:v>15.325273182965168</c:v>
                </c:pt>
                <c:pt idx="22">
                  <c:v>14.559009523816979</c:v>
                </c:pt>
                <c:pt idx="23">
                  <c:v>13.831059047626082</c:v>
                </c:pt>
                <c:pt idx="24">
                  <c:v>13.139506095244817</c:v>
                </c:pt>
                <c:pt idx="25">
                  <c:v>12.482530790482556</c:v>
                </c:pt>
                <c:pt idx="26">
                  <c:v>11.858404250958474</c:v>
                </c:pt>
                <c:pt idx="27">
                  <c:v>11.265484038410545</c:v>
                </c:pt>
                <c:pt idx="28">
                  <c:v>10.702209836490002</c:v>
                </c:pt>
                <c:pt idx="29">
                  <c:v>10.167099344665459</c:v>
                </c:pt>
                <c:pt idx="30">
                  <c:v>9.6587443774321873</c:v>
                </c:pt>
                <c:pt idx="31">
                  <c:v>9.1758071585605805</c:v>
                </c:pt>
                <c:pt idx="32">
                  <c:v>8.7170168006325479</c:v>
                </c:pt>
                <c:pt idx="33">
                  <c:v>8.2811659606008678</c:v>
                </c:pt>
                <c:pt idx="34">
                  <c:v>7.8671076625708745</c:v>
                </c:pt>
                <c:pt idx="35">
                  <c:v>7.4737522794423414</c:v>
                </c:pt>
                <c:pt idx="36">
                  <c:v>7.1000646654702155</c:v>
                </c:pt>
                <c:pt idx="37">
                  <c:v>6.7450614321967084</c:v>
                </c:pt>
                <c:pt idx="38">
                  <c:v>6.4078083605868716</c:v>
                </c:pt>
                <c:pt idx="39">
                  <c:v>6.0874179425575266</c:v>
                </c:pt>
                <c:pt idx="40">
                  <c:v>5.7830470454296758</c:v>
                </c:pt>
              </c:numCache>
            </c:numRef>
          </c:val>
          <c:smooth val="0"/>
          <c:extLst>
            <c:ext xmlns:c16="http://schemas.microsoft.com/office/drawing/2014/chart" uri="{C3380CC4-5D6E-409C-BE32-E72D297353CC}">
              <c16:uniqueId val="{00000002-2959-414E-B59B-A3D8BFDC6589}"/>
            </c:ext>
          </c:extLst>
        </c:ser>
        <c:dLbls>
          <c:showLegendKey val="0"/>
          <c:showVal val="0"/>
          <c:showCatName val="0"/>
          <c:showSerName val="0"/>
          <c:showPercent val="0"/>
          <c:showBubbleSize val="0"/>
        </c:dLbls>
        <c:smooth val="0"/>
        <c:axId val="330906712"/>
        <c:axId val="330905536"/>
      </c:lineChart>
      <c:catAx>
        <c:axId val="330906712"/>
        <c:scaling>
          <c:orientation val="minMax"/>
        </c:scaling>
        <c:delete val="0"/>
        <c:axPos val="b"/>
        <c:title>
          <c:tx>
            <c:rich>
              <a:bodyPr rot="0" spcFirstLastPara="1" vertOverflow="ellipsis" vert="horz" wrap="square" anchor="ctr" anchorCtr="1"/>
              <a:lstStyle/>
              <a:p>
                <a:pPr>
                  <a:defRPr lang="nl-NL" sz="1400" b="1" i="0" u="none" strike="noStrike" kern="1200" baseline="0">
                    <a:solidFill>
                      <a:schemeClr val="tx1"/>
                    </a:solidFill>
                    <a:latin typeface="+mn-lt"/>
                    <a:ea typeface="+mn-ea"/>
                    <a:cs typeface="+mn-cs"/>
                  </a:defRPr>
                </a:pPr>
                <a:r>
                  <a:rPr lang="en-GB" sz="1400" b="1" dirty="0">
                    <a:solidFill>
                      <a:schemeClr val="tx1"/>
                    </a:solidFill>
                  </a:rPr>
                  <a:t>Retention</a:t>
                </a:r>
                <a:r>
                  <a:rPr lang="en-GB" sz="1400" b="1" baseline="0" dirty="0">
                    <a:solidFill>
                      <a:schemeClr val="tx1"/>
                    </a:solidFill>
                  </a:rPr>
                  <a:t> time manure in storage </a:t>
                </a:r>
                <a:r>
                  <a:rPr lang="en-GB" sz="1400" b="1" dirty="0">
                    <a:solidFill>
                      <a:schemeClr val="tx1"/>
                    </a:solidFill>
                  </a:rPr>
                  <a:t>- # of days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nl-NL"/>
          </a:p>
        </c:txPr>
        <c:crossAx val="330905536"/>
        <c:crosses val="autoZero"/>
        <c:auto val="1"/>
        <c:lblAlgn val="ctr"/>
        <c:lblOffset val="100"/>
        <c:noMultiLvlLbl val="0"/>
      </c:catAx>
      <c:valAx>
        <c:axId val="330905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nl-NL" sz="1400" b="1" i="0" u="none" strike="noStrike" kern="1200" baseline="0">
                    <a:solidFill>
                      <a:schemeClr val="tx1"/>
                    </a:solidFill>
                    <a:latin typeface="+mn-lt"/>
                    <a:ea typeface="+mn-ea"/>
                    <a:cs typeface="+mn-cs"/>
                  </a:defRPr>
                </a:pPr>
                <a:r>
                  <a:rPr lang="en-US" sz="1400" b="1">
                    <a:solidFill>
                      <a:schemeClr val="tx1"/>
                    </a:solidFill>
                  </a:rPr>
                  <a:t>m3 per ton</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nl-NL" sz="1400" b="1" i="0" u="none" strike="noStrike" kern="1200" baseline="0">
                <a:solidFill>
                  <a:schemeClr val="tx1">
                    <a:lumMod val="65000"/>
                    <a:lumOff val="35000"/>
                  </a:schemeClr>
                </a:solidFill>
                <a:latin typeface="+mn-lt"/>
                <a:ea typeface="+mn-ea"/>
                <a:cs typeface="+mn-cs"/>
              </a:defRPr>
            </a:pPr>
            <a:endParaRPr lang="nl-NL"/>
          </a:p>
        </c:txPr>
        <c:crossAx val="33090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7FBA528C-B022-49C7-9F15-5B72F2962252}" type="datetimeFigureOut">
              <a:rPr lang="nl-NL" smtClean="0"/>
              <a:pPr/>
              <a:t>15-3-2016</a:t>
            </a:fld>
            <a:endParaRPr lang="nl-NL"/>
          </a:p>
        </p:txBody>
      </p:sp>
      <p:sp>
        <p:nvSpPr>
          <p:cNvPr id="4" name="Tijdelijke aanduiding voor voettekst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58A0C051-4073-475A-A377-083A66B27F3C}" type="slidenum">
              <a:rPr lang="nl-NL" smtClean="0"/>
              <a:pPr/>
              <a:t>‹nr.›</a:t>
            </a:fld>
            <a:endParaRPr lang="nl-NL"/>
          </a:p>
        </p:txBody>
      </p:sp>
    </p:spTree>
    <p:extLst>
      <p:ext uri="{BB962C8B-B14F-4D97-AF65-F5344CB8AC3E}">
        <p14:creationId xmlns:p14="http://schemas.microsoft.com/office/powerpoint/2010/main" val="1810238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76C2EDF3-6657-44B7-A2D1-98EBA7C685E7}" type="datetimeFigureOut">
              <a:rPr lang="pl-PL" smtClean="0"/>
              <a:pPr/>
              <a:t>2016-03-15</a:t>
            </a:fld>
            <a:endParaRPr lang="pl-PL"/>
          </a:p>
        </p:txBody>
      </p:sp>
      <p:sp>
        <p:nvSpPr>
          <p:cNvPr id="4" name="Symbol zastępczy obrazu slajdu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82D9E164-1E1D-47FE-8928-8340045F9740}" type="slidenum">
              <a:rPr lang="pl-PL" smtClean="0"/>
              <a:pPr/>
              <a:t>‹nr.›</a:t>
            </a:fld>
            <a:endParaRPr lang="pl-PL"/>
          </a:p>
        </p:txBody>
      </p:sp>
    </p:spTree>
    <p:extLst>
      <p:ext uri="{BB962C8B-B14F-4D97-AF65-F5344CB8AC3E}">
        <p14:creationId xmlns:p14="http://schemas.microsoft.com/office/powerpoint/2010/main" val="262804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3</a:t>
            </a:fld>
            <a:endParaRPr lang="pl-PL"/>
          </a:p>
        </p:txBody>
      </p:sp>
    </p:spTree>
    <p:extLst>
      <p:ext uri="{BB962C8B-B14F-4D97-AF65-F5344CB8AC3E}">
        <p14:creationId xmlns:p14="http://schemas.microsoft.com/office/powerpoint/2010/main" val="275736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13</a:t>
            </a:fld>
            <a:endParaRPr lang="pl-PL"/>
          </a:p>
        </p:txBody>
      </p:sp>
    </p:spTree>
    <p:extLst>
      <p:ext uri="{BB962C8B-B14F-4D97-AF65-F5344CB8AC3E}">
        <p14:creationId xmlns:p14="http://schemas.microsoft.com/office/powerpoint/2010/main" val="3972062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14</a:t>
            </a:fld>
            <a:endParaRPr lang="pl-PL"/>
          </a:p>
        </p:txBody>
      </p:sp>
    </p:spTree>
    <p:extLst>
      <p:ext uri="{BB962C8B-B14F-4D97-AF65-F5344CB8AC3E}">
        <p14:creationId xmlns:p14="http://schemas.microsoft.com/office/powerpoint/2010/main" val="389945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15</a:t>
            </a:fld>
            <a:endParaRPr lang="pl-PL"/>
          </a:p>
        </p:txBody>
      </p:sp>
    </p:spTree>
    <p:extLst>
      <p:ext uri="{BB962C8B-B14F-4D97-AF65-F5344CB8AC3E}">
        <p14:creationId xmlns:p14="http://schemas.microsoft.com/office/powerpoint/2010/main" val="103927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16</a:t>
            </a:fld>
            <a:endParaRPr lang="pl-PL"/>
          </a:p>
        </p:txBody>
      </p:sp>
    </p:spTree>
    <p:extLst>
      <p:ext uri="{BB962C8B-B14F-4D97-AF65-F5344CB8AC3E}">
        <p14:creationId xmlns:p14="http://schemas.microsoft.com/office/powerpoint/2010/main" val="366694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18</a:t>
            </a:fld>
            <a:endParaRPr lang="pl-PL"/>
          </a:p>
        </p:txBody>
      </p:sp>
    </p:spTree>
    <p:extLst>
      <p:ext uri="{BB962C8B-B14F-4D97-AF65-F5344CB8AC3E}">
        <p14:creationId xmlns:p14="http://schemas.microsoft.com/office/powerpoint/2010/main" val="214096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dirty="0"/>
              <a:t>CH4</a:t>
            </a:r>
            <a:r>
              <a:rPr lang="nl-NL" baseline="0" dirty="0"/>
              <a:t> in </a:t>
            </a:r>
            <a:r>
              <a:rPr lang="nl-NL" baseline="0" dirty="0" err="1"/>
              <a:t>Agriculture</a:t>
            </a:r>
            <a:r>
              <a:rPr lang="nl-NL" baseline="0" dirty="0"/>
              <a:t>: </a:t>
            </a:r>
            <a:r>
              <a:rPr lang="nl-NL" baseline="0" dirty="0" err="1"/>
              <a:t>About</a:t>
            </a:r>
            <a:r>
              <a:rPr lang="nl-NL" baseline="0" dirty="0"/>
              <a:t> 2/3-share is stemming </a:t>
            </a:r>
            <a:r>
              <a:rPr lang="nl-NL" baseline="0" dirty="0" err="1"/>
              <a:t>from</a:t>
            </a:r>
            <a:r>
              <a:rPr lang="nl-NL" baseline="0" dirty="0"/>
              <a:t> </a:t>
            </a:r>
            <a:r>
              <a:rPr lang="nl-NL" baseline="0" dirty="0" err="1"/>
              <a:t>enteric</a:t>
            </a:r>
            <a:r>
              <a:rPr lang="nl-NL" baseline="0" dirty="0"/>
              <a:t> </a:t>
            </a:r>
            <a:r>
              <a:rPr lang="nl-NL" baseline="0" dirty="0" err="1"/>
              <a:t>fermentation</a:t>
            </a:r>
            <a:r>
              <a:rPr lang="nl-NL" baseline="0" dirty="0"/>
              <a:t> and 1/3 </a:t>
            </a:r>
            <a:r>
              <a:rPr lang="nl-NL" baseline="0" dirty="0" err="1"/>
              <a:t>from</a:t>
            </a:r>
            <a:r>
              <a:rPr lang="nl-NL" baseline="0" dirty="0"/>
              <a:t> </a:t>
            </a:r>
            <a:r>
              <a:rPr lang="nl-NL" baseline="0" dirty="0" err="1"/>
              <a:t>manure</a:t>
            </a:r>
            <a:r>
              <a:rPr lang="nl-NL" baseline="0" dirty="0"/>
              <a:t> management. 2012 data </a:t>
            </a:r>
            <a:r>
              <a:rPr lang="nl-NL" baseline="0" dirty="0" err="1"/>
              <a:t>for</a:t>
            </a:r>
            <a:r>
              <a:rPr lang="nl-NL" baseline="0" dirty="0"/>
              <a:t> NL (NIR, 2014), </a:t>
            </a:r>
            <a:r>
              <a:rPr lang="nl-NL" baseline="0" dirty="0" err="1"/>
              <a:t>suggests</a:t>
            </a:r>
            <a:r>
              <a:rPr lang="nl-NL" baseline="0" dirty="0"/>
              <a:t> 2,6 </a:t>
            </a:r>
            <a:r>
              <a:rPr lang="nl-NL" baseline="0" dirty="0" err="1"/>
              <a:t>Mt</a:t>
            </a:r>
            <a:r>
              <a:rPr lang="nl-NL" baseline="0" dirty="0"/>
              <a:t> CO2-eq. </a:t>
            </a:r>
            <a:r>
              <a:rPr lang="nl-NL" baseline="0" dirty="0" err="1"/>
              <a:t>for</a:t>
            </a:r>
            <a:r>
              <a:rPr lang="nl-NL" baseline="0" dirty="0"/>
              <a:t> </a:t>
            </a:r>
            <a:r>
              <a:rPr lang="nl-NL" baseline="0" dirty="0" err="1"/>
              <a:t>manure</a:t>
            </a:r>
            <a:r>
              <a:rPr lang="nl-NL" baseline="0" dirty="0"/>
              <a:t> management and 6,6 </a:t>
            </a:r>
            <a:r>
              <a:rPr lang="nl-NL" baseline="0" dirty="0" err="1"/>
              <a:t>Mt</a:t>
            </a:r>
            <a:r>
              <a:rPr lang="nl-NL" baseline="0" dirty="0"/>
              <a:t> CO2-eq. </a:t>
            </a:r>
            <a:r>
              <a:rPr lang="nl-NL" baseline="0" dirty="0" err="1"/>
              <a:t>for</a:t>
            </a:r>
            <a:r>
              <a:rPr lang="nl-NL" baseline="0" dirty="0"/>
              <a:t> </a:t>
            </a:r>
            <a:r>
              <a:rPr lang="nl-NL" baseline="0" dirty="0" err="1"/>
              <a:t>enteric</a:t>
            </a:r>
            <a:r>
              <a:rPr lang="nl-NL" baseline="0" dirty="0"/>
              <a:t> </a:t>
            </a:r>
            <a:r>
              <a:rPr lang="nl-NL" baseline="0" dirty="0" err="1"/>
              <a:t>fermentation</a:t>
            </a:r>
            <a:r>
              <a:rPr lang="nl-NL" baseline="0" dirty="0"/>
              <a:t>. </a:t>
            </a:r>
            <a:r>
              <a:rPr lang="nl-NL" baseline="0" dirty="0" err="1"/>
              <a:t>Main</a:t>
            </a:r>
            <a:r>
              <a:rPr lang="nl-NL" baseline="0" dirty="0"/>
              <a:t> </a:t>
            </a:r>
            <a:r>
              <a:rPr lang="nl-NL" baseline="0" dirty="0" err="1"/>
              <a:t>contribution</a:t>
            </a:r>
            <a:r>
              <a:rPr lang="nl-NL" baseline="0" dirty="0"/>
              <a:t> </a:t>
            </a:r>
            <a:r>
              <a:rPr lang="nl-NL" baseline="0" dirty="0" err="1"/>
              <a:t>for</a:t>
            </a:r>
            <a:r>
              <a:rPr lang="nl-NL" baseline="0" dirty="0"/>
              <a:t> CH4 </a:t>
            </a:r>
            <a:r>
              <a:rPr lang="nl-NL" baseline="0" dirty="0" err="1"/>
              <a:t>emission</a:t>
            </a:r>
            <a:r>
              <a:rPr lang="nl-NL" baseline="0" dirty="0"/>
              <a:t> </a:t>
            </a:r>
            <a:r>
              <a:rPr lang="nl-NL" baseline="0" dirty="0" err="1"/>
              <a:t>reduction</a:t>
            </a:r>
            <a:r>
              <a:rPr lang="nl-NL" baseline="0" dirty="0"/>
              <a:t> </a:t>
            </a:r>
            <a:r>
              <a:rPr lang="nl-NL" baseline="0" dirty="0" err="1"/>
              <a:t>from</a:t>
            </a:r>
            <a:r>
              <a:rPr lang="nl-NL" baseline="0" dirty="0"/>
              <a:t> </a:t>
            </a:r>
            <a:r>
              <a:rPr lang="nl-NL" baseline="0" dirty="0" err="1"/>
              <a:t>agriculture</a:t>
            </a:r>
            <a:r>
              <a:rPr lang="nl-NL" baseline="0" dirty="0"/>
              <a:t> is </a:t>
            </a:r>
            <a:r>
              <a:rPr lang="nl-NL" baseline="0" dirty="0" err="1"/>
              <a:t>expected</a:t>
            </a:r>
            <a:r>
              <a:rPr lang="nl-NL" baseline="0" dirty="0"/>
              <a:t> </a:t>
            </a:r>
            <a:r>
              <a:rPr lang="nl-NL" baseline="0" dirty="0" err="1"/>
              <a:t>from</a:t>
            </a:r>
            <a:r>
              <a:rPr lang="nl-NL" baseline="0" dirty="0"/>
              <a:t> </a:t>
            </a:r>
            <a:r>
              <a:rPr lang="nl-NL" baseline="0" dirty="0" err="1"/>
              <a:t>manure</a:t>
            </a:r>
            <a:r>
              <a:rPr lang="nl-NL" baseline="0" dirty="0"/>
              <a:t> management (PBL, 2012 report).</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Verdonk, M. &amp; W. </a:t>
            </a:r>
            <a:r>
              <a:rPr lang="nl-NL" sz="1200" kern="1200" dirty="0" err="1">
                <a:solidFill>
                  <a:schemeClr val="tx1"/>
                </a:solidFill>
                <a:latin typeface="+mn-lt"/>
                <a:ea typeface="+mn-ea"/>
                <a:cs typeface="+mn-cs"/>
              </a:rPr>
              <a:t>Wetzels</a:t>
            </a:r>
            <a:r>
              <a:rPr lang="nl-NL" sz="1200" kern="1200" dirty="0">
                <a:solidFill>
                  <a:schemeClr val="tx1"/>
                </a:solidFill>
                <a:latin typeface="+mn-lt"/>
                <a:ea typeface="+mn-ea"/>
                <a:cs typeface="+mn-cs"/>
              </a:rPr>
              <a:t> (2012), </a:t>
            </a:r>
            <a:r>
              <a:rPr lang="nl-NL" sz="1200" i="1" kern="1200" dirty="0">
                <a:solidFill>
                  <a:schemeClr val="tx1"/>
                </a:solidFill>
                <a:latin typeface="+mn-lt"/>
                <a:ea typeface="+mn-ea"/>
                <a:cs typeface="+mn-cs"/>
              </a:rPr>
              <a:t>Referentieraming energie en emissies: actualisatie 2012. Energie en emissies in de jaren 2012, 2020 en 2030</a:t>
            </a:r>
            <a:r>
              <a:rPr lang="nl-NL" sz="1200" kern="1200" dirty="0">
                <a:solidFill>
                  <a:schemeClr val="tx1"/>
                </a:solidFill>
                <a:latin typeface="+mn-lt"/>
                <a:ea typeface="+mn-ea"/>
                <a:cs typeface="+mn-cs"/>
              </a:rPr>
              <a:t>, Den Haag: Planbureau voor de Leefomgeving.</a:t>
            </a:r>
            <a:endParaRPr lang="nl-NL" dirty="0"/>
          </a:p>
          <a:p>
            <a:endParaRPr lang="nl-NL" baseline="0" dirty="0"/>
          </a:p>
          <a:p>
            <a:r>
              <a:rPr lang="nl-NL" baseline="0" dirty="0"/>
              <a:t>Dutch </a:t>
            </a:r>
            <a:r>
              <a:rPr lang="nl-NL" baseline="0" dirty="0" err="1"/>
              <a:t>Court</a:t>
            </a:r>
            <a:r>
              <a:rPr lang="nl-NL" baseline="0" dirty="0"/>
              <a:t> of </a:t>
            </a:r>
            <a:r>
              <a:rPr lang="nl-NL" baseline="0" dirty="0" err="1"/>
              <a:t>Audit</a:t>
            </a:r>
            <a:r>
              <a:rPr lang="nl-NL" baseline="0" dirty="0"/>
              <a:t> (2015) </a:t>
            </a:r>
            <a:r>
              <a:rPr lang="nl-NL" baseline="0" dirty="0" err="1"/>
              <a:t>assessed</a:t>
            </a:r>
            <a:r>
              <a:rPr lang="nl-NL" baseline="0" dirty="0"/>
              <a:t> the </a:t>
            </a:r>
            <a:r>
              <a:rPr lang="nl-NL" baseline="0" dirty="0" err="1"/>
              <a:t>affectiveness</a:t>
            </a:r>
            <a:r>
              <a:rPr lang="nl-NL" baseline="0" dirty="0"/>
              <a:t> of Dutch </a:t>
            </a:r>
            <a:r>
              <a:rPr lang="nl-NL" baseline="0" dirty="0" err="1"/>
              <a:t>feed-in</a:t>
            </a:r>
            <a:r>
              <a:rPr lang="nl-NL" baseline="0" dirty="0"/>
              <a:t> </a:t>
            </a:r>
            <a:r>
              <a:rPr lang="nl-NL" baseline="0" dirty="0" err="1"/>
              <a:t>tariff</a:t>
            </a:r>
            <a:r>
              <a:rPr lang="nl-NL" baseline="0" dirty="0"/>
              <a:t> system SDE+. </a:t>
            </a:r>
            <a:r>
              <a:rPr lang="nl-NL" baseline="0" dirty="0" err="1"/>
              <a:t>Share</a:t>
            </a:r>
            <a:r>
              <a:rPr lang="nl-NL" baseline="0" dirty="0"/>
              <a:t> of biogas is </a:t>
            </a:r>
            <a:r>
              <a:rPr lang="nl-NL" baseline="0" dirty="0" err="1"/>
              <a:t>estimated</a:t>
            </a:r>
            <a:r>
              <a:rPr lang="nl-NL" baseline="0" dirty="0"/>
              <a:t> </a:t>
            </a:r>
            <a:r>
              <a:rPr lang="nl-NL" baseline="0" dirty="0" err="1"/>
              <a:t>based</a:t>
            </a:r>
            <a:r>
              <a:rPr lang="nl-NL" baseline="0" dirty="0"/>
              <a:t> </a:t>
            </a:r>
            <a:r>
              <a:rPr lang="nl-NL" baseline="0" dirty="0" err="1"/>
              <a:t>on</a:t>
            </a:r>
            <a:r>
              <a:rPr lang="nl-NL" baseline="0" dirty="0"/>
              <a:t> </a:t>
            </a:r>
            <a:r>
              <a:rPr lang="nl-NL" baseline="0" dirty="0" err="1"/>
              <a:t>expectations</a:t>
            </a:r>
            <a:r>
              <a:rPr lang="nl-NL" baseline="0" dirty="0"/>
              <a:t>/</a:t>
            </a:r>
            <a:r>
              <a:rPr lang="nl-NL" baseline="0" dirty="0" err="1"/>
              <a:t>predictions</a:t>
            </a:r>
            <a:r>
              <a:rPr lang="nl-NL" baseline="0" dirty="0"/>
              <a:t> </a:t>
            </a:r>
            <a:r>
              <a:rPr lang="nl-NL" baseline="0" dirty="0" err="1"/>
              <a:t>about</a:t>
            </a:r>
            <a:r>
              <a:rPr lang="nl-NL" baseline="0" dirty="0"/>
              <a:t> the SDE+ regime. </a:t>
            </a:r>
            <a:r>
              <a:rPr lang="nl-NL" baseline="0" dirty="0" err="1"/>
              <a:t>Given</a:t>
            </a:r>
            <a:r>
              <a:rPr lang="nl-NL" baseline="0" dirty="0"/>
              <a:t> </a:t>
            </a:r>
            <a:r>
              <a:rPr lang="nl-NL" baseline="0" dirty="0" err="1"/>
              <a:t>numbers</a:t>
            </a:r>
            <a:r>
              <a:rPr lang="nl-NL" baseline="0" dirty="0"/>
              <a:t> </a:t>
            </a:r>
            <a:r>
              <a:rPr lang="nl-NL" baseline="0" dirty="0" err="1"/>
              <a:t>count</a:t>
            </a:r>
            <a:r>
              <a:rPr lang="nl-NL" baseline="0" dirty="0"/>
              <a:t> </a:t>
            </a:r>
            <a:r>
              <a:rPr lang="nl-NL" baseline="0" dirty="0" err="1"/>
              <a:t>for</a:t>
            </a:r>
            <a:r>
              <a:rPr lang="nl-NL" baseline="0" dirty="0"/>
              <a:t> all biogas, </a:t>
            </a:r>
            <a:r>
              <a:rPr lang="nl-NL" baseline="0" dirty="0" err="1"/>
              <a:t>so</a:t>
            </a:r>
            <a:r>
              <a:rPr lang="nl-NL" baseline="0" dirty="0"/>
              <a:t> </a:t>
            </a:r>
            <a:r>
              <a:rPr lang="nl-NL" baseline="0" dirty="0" err="1"/>
              <a:t>not</a:t>
            </a:r>
            <a:r>
              <a:rPr lang="nl-NL" baseline="0" dirty="0"/>
              <a:t> </a:t>
            </a:r>
            <a:r>
              <a:rPr lang="nl-NL" baseline="0" dirty="0" err="1"/>
              <a:t>only</a:t>
            </a:r>
            <a:r>
              <a:rPr lang="nl-NL" baseline="0" dirty="0"/>
              <a:t> </a:t>
            </a:r>
            <a:r>
              <a:rPr lang="nl-NL" baseline="0" dirty="0" err="1"/>
              <a:t>manure</a:t>
            </a:r>
            <a:r>
              <a:rPr lang="nl-NL" baseline="0" dirty="0"/>
              <a:t> (co-)</a:t>
            </a:r>
            <a:r>
              <a:rPr lang="nl-NL" baseline="0" dirty="0" err="1"/>
              <a:t>digestion</a:t>
            </a:r>
            <a:r>
              <a:rPr lang="nl-NL" baseline="0" dirty="0"/>
              <a:t>, </a:t>
            </a:r>
            <a:r>
              <a:rPr lang="nl-NL" baseline="0" dirty="0" err="1"/>
              <a:t>but</a:t>
            </a:r>
            <a:r>
              <a:rPr lang="nl-NL" baseline="0" dirty="0"/>
              <a:t> </a:t>
            </a:r>
            <a:r>
              <a:rPr lang="nl-NL" baseline="0" dirty="0" err="1"/>
              <a:t>also</a:t>
            </a:r>
            <a:r>
              <a:rPr lang="nl-NL" baseline="0" dirty="0"/>
              <a:t> </a:t>
            </a:r>
            <a:r>
              <a:rPr lang="nl-NL" baseline="0" dirty="0" err="1"/>
              <a:t>landfill</a:t>
            </a:r>
            <a:r>
              <a:rPr lang="nl-NL" baseline="0" dirty="0"/>
              <a:t> gas, waste water </a:t>
            </a:r>
            <a:r>
              <a:rPr lang="nl-NL" baseline="0" dirty="0" err="1"/>
              <a:t>treatment</a:t>
            </a:r>
            <a:r>
              <a:rPr lang="nl-NL" baseline="0" dirty="0"/>
              <a:t>, </a:t>
            </a:r>
            <a:r>
              <a:rPr lang="nl-NL" baseline="0" dirty="0" err="1"/>
              <a:t>biomass</a:t>
            </a:r>
            <a:r>
              <a:rPr lang="nl-NL" baseline="0" dirty="0"/>
              <a:t> </a:t>
            </a:r>
            <a:r>
              <a:rPr lang="nl-NL" baseline="0" dirty="0" err="1"/>
              <a:t>gassification</a:t>
            </a:r>
            <a:r>
              <a:rPr lang="nl-NL" baseline="0" dirty="0"/>
              <a:t>, </a:t>
            </a:r>
            <a:r>
              <a:rPr lang="nl-NL" baseline="0" dirty="0" err="1"/>
              <a:t>agro-food</a:t>
            </a:r>
            <a:r>
              <a:rPr lang="nl-NL" baseline="0" dirty="0"/>
              <a:t> </a:t>
            </a:r>
            <a:r>
              <a:rPr lang="nl-NL" baseline="0" dirty="0" err="1"/>
              <a:t>residues</a:t>
            </a:r>
            <a:r>
              <a:rPr lang="nl-NL" baseline="0" dirty="0"/>
              <a:t> </a:t>
            </a:r>
            <a:r>
              <a:rPr lang="nl-NL" baseline="0" dirty="0" err="1"/>
              <a:t>based</a:t>
            </a:r>
            <a:r>
              <a:rPr lang="nl-NL" baseline="0" dirty="0"/>
              <a:t>, etc.</a:t>
            </a:r>
          </a:p>
          <a:p>
            <a:endParaRPr lang="nl-NL" baseline="0" dirty="0"/>
          </a:p>
          <a:p>
            <a:r>
              <a:rPr lang="nl-NL" dirty="0"/>
              <a:t>http://www.courtofaudit.nl/english/Publications/Audits/Introductions/2015/12/Energy_policy_need_for_coherence</a:t>
            </a:r>
          </a:p>
          <a:p>
            <a:r>
              <a:rPr lang="nl-NL" dirty="0"/>
              <a:t>http://www.courtofaudit.nl/english/Publications/Audits/Introductions/2015/04/Promoting_sustainable_energy_production_in_the_Netherlands</a:t>
            </a:r>
          </a:p>
          <a:p>
            <a:endParaRPr lang="nl-NL" dirty="0"/>
          </a:p>
          <a:p>
            <a:r>
              <a:rPr lang="nl-NL" dirty="0" err="1"/>
              <a:t>Roadmap</a:t>
            </a:r>
            <a:r>
              <a:rPr lang="nl-NL" dirty="0"/>
              <a:t> Green Gas (Routekaart</a:t>
            </a:r>
            <a:r>
              <a:rPr lang="nl-NL" baseline="0" dirty="0"/>
              <a:t> Groen Gas, 2014) was </a:t>
            </a:r>
            <a:r>
              <a:rPr lang="nl-NL" baseline="0" dirty="0" err="1"/>
              <a:t>developed</a:t>
            </a:r>
            <a:r>
              <a:rPr lang="nl-NL" baseline="0" dirty="0"/>
              <a:t> </a:t>
            </a:r>
            <a:r>
              <a:rPr lang="nl-NL" baseline="0" dirty="0" err="1"/>
              <a:t>by</a:t>
            </a:r>
            <a:r>
              <a:rPr lang="nl-NL" baseline="0" dirty="0"/>
              <a:t> private and public </a:t>
            </a:r>
            <a:r>
              <a:rPr lang="nl-NL" baseline="0" dirty="0" err="1"/>
              <a:t>stakeholders</a:t>
            </a:r>
            <a:r>
              <a:rPr lang="nl-NL" baseline="0" dirty="0"/>
              <a:t>, </a:t>
            </a:r>
            <a:r>
              <a:rPr lang="nl-NL" baseline="0" dirty="0" err="1"/>
              <a:t>stating</a:t>
            </a:r>
            <a:r>
              <a:rPr lang="nl-NL" baseline="0" dirty="0"/>
              <a:t> the </a:t>
            </a:r>
            <a:r>
              <a:rPr lang="nl-NL" baseline="0" dirty="0" err="1"/>
              <a:t>estimated</a:t>
            </a:r>
            <a:r>
              <a:rPr lang="nl-NL" baseline="0" dirty="0"/>
              <a:t> </a:t>
            </a:r>
            <a:r>
              <a:rPr lang="nl-NL" baseline="0" dirty="0" err="1"/>
              <a:t>potentials</a:t>
            </a:r>
            <a:r>
              <a:rPr lang="nl-NL" baseline="0" dirty="0"/>
              <a:t> </a:t>
            </a:r>
            <a:r>
              <a:rPr lang="nl-NL" baseline="0" dirty="0" err="1"/>
              <a:t>with</a:t>
            </a:r>
            <a:r>
              <a:rPr lang="nl-NL" baseline="0" dirty="0"/>
              <a:t> </a:t>
            </a:r>
            <a:r>
              <a:rPr lang="nl-NL" baseline="0" dirty="0" err="1"/>
              <a:t>regards</a:t>
            </a:r>
            <a:r>
              <a:rPr lang="nl-NL" baseline="0" dirty="0"/>
              <a:t> to biogas </a:t>
            </a:r>
            <a:r>
              <a:rPr lang="nl-NL" baseline="0" dirty="0" err="1"/>
              <a:t>production</a:t>
            </a:r>
            <a:r>
              <a:rPr lang="nl-NL" baseline="0" dirty="0"/>
              <a:t> </a:t>
            </a:r>
            <a:r>
              <a:rPr lang="nl-NL" baseline="0" dirty="0" err="1"/>
              <a:t>from</a:t>
            </a:r>
            <a:r>
              <a:rPr lang="nl-NL" baseline="0" dirty="0"/>
              <a:t> </a:t>
            </a:r>
            <a:r>
              <a:rPr lang="nl-NL" baseline="0" dirty="0" err="1"/>
              <a:t>manure</a:t>
            </a:r>
            <a:r>
              <a:rPr lang="nl-NL" baseline="0" dirty="0"/>
              <a:t> (</a:t>
            </a:r>
            <a:r>
              <a:rPr lang="nl-NL" baseline="0" dirty="0" err="1"/>
              <a:t>cattle</a:t>
            </a:r>
            <a:r>
              <a:rPr lang="nl-NL" baseline="0" dirty="0"/>
              <a:t>, </a:t>
            </a:r>
            <a:r>
              <a:rPr lang="nl-NL" baseline="0" dirty="0" err="1"/>
              <a:t>swine</a:t>
            </a:r>
            <a:r>
              <a:rPr lang="nl-NL" baseline="0" dirty="0"/>
              <a:t> and </a:t>
            </a:r>
            <a:r>
              <a:rPr lang="nl-NL" baseline="0" dirty="0" err="1"/>
              <a:t>poultry</a:t>
            </a:r>
            <a:r>
              <a:rPr lang="nl-NL" baseline="0" dirty="0"/>
              <a:t>). </a:t>
            </a:r>
            <a:r>
              <a:rPr lang="nl-NL" baseline="0" dirty="0" err="1"/>
              <a:t>Technical</a:t>
            </a:r>
            <a:r>
              <a:rPr lang="nl-NL" baseline="0" dirty="0"/>
              <a:t> </a:t>
            </a:r>
            <a:r>
              <a:rPr lang="nl-NL" baseline="0" dirty="0" err="1"/>
              <a:t>potential</a:t>
            </a:r>
            <a:r>
              <a:rPr lang="nl-NL" baseline="0" dirty="0"/>
              <a:t> </a:t>
            </a:r>
            <a:r>
              <a:rPr lang="nl-NL" baseline="0" dirty="0" err="1"/>
              <a:t>for</a:t>
            </a:r>
            <a:r>
              <a:rPr lang="nl-NL" baseline="0" dirty="0"/>
              <a:t> </a:t>
            </a:r>
            <a:r>
              <a:rPr lang="nl-NL" baseline="0" dirty="0" err="1"/>
              <a:t>manure</a:t>
            </a:r>
            <a:r>
              <a:rPr lang="nl-NL" baseline="0" dirty="0"/>
              <a:t> (</a:t>
            </a:r>
            <a:r>
              <a:rPr lang="nl-NL" baseline="0" dirty="0" err="1"/>
              <a:t>only</a:t>
            </a:r>
            <a:r>
              <a:rPr lang="nl-NL" baseline="0" dirty="0"/>
              <a:t>) </a:t>
            </a:r>
            <a:r>
              <a:rPr lang="nl-NL" baseline="0" dirty="0" err="1"/>
              <a:t>digestion</a:t>
            </a:r>
            <a:r>
              <a:rPr lang="nl-NL" baseline="0" dirty="0"/>
              <a:t> is </a:t>
            </a:r>
            <a:r>
              <a:rPr lang="nl-NL" baseline="0" dirty="0" err="1"/>
              <a:t>estimated</a:t>
            </a:r>
            <a:r>
              <a:rPr lang="nl-NL" baseline="0" dirty="0"/>
              <a:t> at 52 PJ </a:t>
            </a:r>
            <a:r>
              <a:rPr lang="nl-NL" baseline="0" dirty="0" err="1"/>
              <a:t>for</a:t>
            </a:r>
            <a:r>
              <a:rPr lang="nl-NL" baseline="0" dirty="0"/>
              <a:t> the </a:t>
            </a:r>
            <a:r>
              <a:rPr lang="nl-NL" baseline="0" dirty="0" err="1"/>
              <a:t>Netherlands</a:t>
            </a:r>
            <a:r>
              <a:rPr lang="nl-NL" baseline="0" dirty="0"/>
              <a:t> (</a:t>
            </a:r>
            <a:r>
              <a:rPr lang="nl-NL" baseline="0" dirty="0" err="1"/>
              <a:t>source</a:t>
            </a:r>
            <a:r>
              <a:rPr lang="nl-NL" baseline="0" dirty="0"/>
              <a:t>: </a:t>
            </a:r>
            <a:r>
              <a:rPr lang="nl-NL" baseline="0" dirty="0" err="1"/>
              <a:t>BiomassPolicies</a:t>
            </a:r>
            <a:r>
              <a:rPr lang="nl-NL" baseline="0" dirty="0"/>
              <a:t>, 2015).</a:t>
            </a:r>
          </a:p>
          <a:p>
            <a:endParaRPr lang="nl-NL" baseline="0" dirty="0"/>
          </a:p>
          <a:p>
            <a:r>
              <a:rPr lang="nl-NL" baseline="0" dirty="0" err="1"/>
              <a:t>Current</a:t>
            </a:r>
            <a:r>
              <a:rPr lang="nl-NL" baseline="0" dirty="0"/>
              <a:t> volume of </a:t>
            </a:r>
            <a:r>
              <a:rPr lang="nl-NL" baseline="0" dirty="0" err="1"/>
              <a:t>manure</a:t>
            </a:r>
            <a:r>
              <a:rPr lang="nl-NL" baseline="0" dirty="0"/>
              <a:t> </a:t>
            </a:r>
            <a:r>
              <a:rPr lang="nl-NL" baseline="0" dirty="0" err="1"/>
              <a:t>digested</a:t>
            </a:r>
            <a:r>
              <a:rPr lang="nl-NL" baseline="0" dirty="0"/>
              <a:t> is 1,51 </a:t>
            </a:r>
            <a:r>
              <a:rPr lang="nl-NL" baseline="0" dirty="0" err="1"/>
              <a:t>bln</a:t>
            </a:r>
            <a:r>
              <a:rPr lang="nl-NL" baseline="0" dirty="0"/>
              <a:t>. Kg (wet basis), </a:t>
            </a:r>
            <a:r>
              <a:rPr lang="nl-NL" baseline="0" dirty="0" err="1"/>
              <a:t>which</a:t>
            </a:r>
            <a:r>
              <a:rPr lang="nl-NL" baseline="0" dirty="0"/>
              <a:t> is </a:t>
            </a:r>
            <a:r>
              <a:rPr lang="nl-NL" baseline="0" dirty="0" err="1"/>
              <a:t>roughly</a:t>
            </a:r>
            <a:r>
              <a:rPr lang="nl-NL" baseline="0" dirty="0"/>
              <a:t> 2% of </a:t>
            </a:r>
            <a:r>
              <a:rPr lang="nl-NL" baseline="0" dirty="0" err="1"/>
              <a:t>total</a:t>
            </a:r>
            <a:r>
              <a:rPr lang="nl-NL" baseline="0" dirty="0"/>
              <a:t> </a:t>
            </a:r>
            <a:r>
              <a:rPr lang="nl-NL" baseline="0" dirty="0" err="1"/>
              <a:t>domestic</a:t>
            </a:r>
            <a:r>
              <a:rPr lang="nl-NL" baseline="0" dirty="0"/>
              <a:t> </a:t>
            </a:r>
            <a:r>
              <a:rPr lang="nl-NL" baseline="0" dirty="0" err="1"/>
              <a:t>manure</a:t>
            </a:r>
            <a:r>
              <a:rPr lang="nl-NL" baseline="0" dirty="0"/>
              <a:t> </a:t>
            </a:r>
            <a:r>
              <a:rPr lang="nl-NL" baseline="0" dirty="0" err="1"/>
              <a:t>production</a:t>
            </a:r>
            <a:r>
              <a:rPr lang="nl-NL" baseline="0" dirty="0"/>
              <a:t>.</a:t>
            </a:r>
            <a:endParaRPr lang="nl-NL" dirty="0"/>
          </a:p>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20</a:t>
            </a:fld>
            <a:endParaRPr lang="pl-PL"/>
          </a:p>
        </p:txBody>
      </p:sp>
    </p:spTree>
    <p:extLst>
      <p:ext uri="{BB962C8B-B14F-4D97-AF65-F5344CB8AC3E}">
        <p14:creationId xmlns:p14="http://schemas.microsoft.com/office/powerpoint/2010/main" val="138531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a:t>Position</a:t>
            </a:r>
            <a:r>
              <a:rPr lang="nl-NL" baseline="0" dirty="0"/>
              <a:t> paper GGNL, 2014 mono </a:t>
            </a:r>
            <a:r>
              <a:rPr lang="nl-NL" baseline="0" dirty="0" err="1"/>
              <a:t>manure</a:t>
            </a:r>
            <a:r>
              <a:rPr lang="nl-NL" baseline="0" dirty="0"/>
              <a:t> – 200.000 ton </a:t>
            </a:r>
            <a:r>
              <a:rPr lang="nl-NL" baseline="0" dirty="0" err="1"/>
              <a:t>pig</a:t>
            </a:r>
            <a:r>
              <a:rPr lang="nl-NL" baseline="0" dirty="0"/>
              <a:t> </a:t>
            </a:r>
            <a:r>
              <a:rPr lang="nl-NL" baseline="0" dirty="0" err="1"/>
              <a:t>manure</a:t>
            </a:r>
            <a:r>
              <a:rPr lang="nl-NL" baseline="0" dirty="0"/>
              <a:t>, ca. 4,2 </a:t>
            </a:r>
            <a:r>
              <a:rPr lang="nl-NL" baseline="0" dirty="0" err="1"/>
              <a:t>mln</a:t>
            </a:r>
            <a:r>
              <a:rPr lang="nl-NL" baseline="0" dirty="0"/>
              <a:t> m3 groen gas. 80ct m3 (80-25 = 55 SDE </a:t>
            </a:r>
            <a:r>
              <a:rPr lang="nl-NL" baseline="0" dirty="0" err="1"/>
              <a:t>subsidy</a:t>
            </a:r>
            <a:r>
              <a:rPr lang="nl-NL" baseline="0" dirty="0"/>
              <a:t> per m3) = fase V SDE+ </a:t>
            </a:r>
            <a:r>
              <a:rPr lang="nl-NL" baseline="0" dirty="0" err="1"/>
              <a:t>with</a:t>
            </a:r>
            <a:r>
              <a:rPr lang="nl-NL" baseline="0" dirty="0"/>
              <a:t> </a:t>
            </a:r>
            <a:r>
              <a:rPr lang="nl-NL" baseline="0" dirty="0" err="1"/>
              <a:t>manure</a:t>
            </a:r>
            <a:r>
              <a:rPr lang="nl-NL" baseline="0" dirty="0"/>
              <a:t> </a:t>
            </a:r>
            <a:r>
              <a:rPr lang="nl-NL" baseline="0" dirty="0" err="1"/>
              <a:t>gate</a:t>
            </a:r>
            <a:r>
              <a:rPr lang="nl-NL" baseline="0" dirty="0"/>
              <a:t> fee of 14 EUR per ton. Is </a:t>
            </a:r>
            <a:r>
              <a:rPr lang="nl-NL" baseline="0" dirty="0" err="1"/>
              <a:t>about</a:t>
            </a:r>
            <a:r>
              <a:rPr lang="nl-NL" baseline="0" dirty="0"/>
              <a:t> 2,3 mln. EUR </a:t>
            </a:r>
            <a:r>
              <a:rPr lang="nl-NL" baseline="0" dirty="0" err="1"/>
              <a:t>subsidy</a:t>
            </a:r>
            <a:r>
              <a:rPr lang="nl-NL" baseline="0" dirty="0"/>
              <a:t> per </a:t>
            </a:r>
            <a:r>
              <a:rPr lang="nl-NL" baseline="0" dirty="0" err="1"/>
              <a:t>annum</a:t>
            </a:r>
            <a:r>
              <a:rPr lang="nl-NL" baseline="0" dirty="0"/>
              <a:t>. To </a:t>
            </a:r>
            <a:r>
              <a:rPr lang="nl-NL" baseline="0" dirty="0" err="1"/>
              <a:t>digest</a:t>
            </a:r>
            <a:r>
              <a:rPr lang="nl-NL" baseline="0" dirty="0"/>
              <a:t> 10% NL </a:t>
            </a:r>
            <a:r>
              <a:rPr lang="nl-NL" baseline="0" dirty="0" err="1"/>
              <a:t>total</a:t>
            </a:r>
            <a:r>
              <a:rPr lang="nl-NL" baseline="0" dirty="0"/>
              <a:t> </a:t>
            </a:r>
            <a:r>
              <a:rPr lang="nl-NL" baseline="0" dirty="0" err="1"/>
              <a:t>manure</a:t>
            </a:r>
            <a:r>
              <a:rPr lang="nl-NL" baseline="0" dirty="0"/>
              <a:t> = ca. 7,4 </a:t>
            </a:r>
            <a:r>
              <a:rPr lang="nl-NL" baseline="0" dirty="0" err="1"/>
              <a:t>mln</a:t>
            </a:r>
            <a:r>
              <a:rPr lang="nl-NL" baseline="0" dirty="0"/>
              <a:t> ton </a:t>
            </a:r>
            <a:r>
              <a:rPr lang="nl-NL" baseline="0" dirty="0" err="1"/>
              <a:t>manure</a:t>
            </a:r>
            <a:r>
              <a:rPr lang="nl-NL" baseline="0" dirty="0"/>
              <a:t>; 20% = ca. 14,8 </a:t>
            </a:r>
            <a:r>
              <a:rPr lang="nl-NL" baseline="0" dirty="0" err="1"/>
              <a:t>mln</a:t>
            </a:r>
            <a:r>
              <a:rPr lang="nl-NL" baseline="0" dirty="0"/>
              <a:t> ton </a:t>
            </a:r>
            <a:r>
              <a:rPr lang="nl-NL" baseline="0" dirty="0" err="1"/>
              <a:t>manure</a:t>
            </a:r>
            <a:r>
              <a:rPr lang="nl-NL" baseline="0" dirty="0"/>
              <a:t> and 30% = ca. 22,2 </a:t>
            </a:r>
            <a:r>
              <a:rPr lang="nl-NL" baseline="0" dirty="0" err="1"/>
              <a:t>mln</a:t>
            </a:r>
            <a:r>
              <a:rPr lang="nl-NL" baseline="0" dirty="0"/>
              <a:t> ton </a:t>
            </a:r>
            <a:r>
              <a:rPr lang="nl-NL" baseline="0" dirty="0" err="1"/>
              <a:t>manure</a:t>
            </a:r>
            <a:r>
              <a:rPr lang="nl-NL" baseline="0" dirty="0"/>
              <a:t>. </a:t>
            </a:r>
            <a:r>
              <a:rPr lang="nl-NL" baseline="0" dirty="0" err="1"/>
              <a:t>Required</a:t>
            </a:r>
            <a:r>
              <a:rPr lang="nl-NL" baseline="0" dirty="0"/>
              <a:t> </a:t>
            </a:r>
            <a:r>
              <a:rPr lang="nl-NL" baseline="0" dirty="0" err="1"/>
              <a:t>subsidy</a:t>
            </a:r>
            <a:r>
              <a:rPr lang="nl-NL" baseline="0" dirty="0"/>
              <a:t> per </a:t>
            </a:r>
            <a:r>
              <a:rPr lang="nl-NL" baseline="0" dirty="0" err="1"/>
              <a:t>year</a:t>
            </a:r>
            <a:r>
              <a:rPr lang="nl-NL" baseline="0" dirty="0"/>
              <a:t>.</a:t>
            </a:r>
          </a:p>
          <a:p>
            <a:r>
              <a:rPr lang="nl-NL" baseline="0" dirty="0"/>
              <a:t>10% = 85 </a:t>
            </a:r>
            <a:r>
              <a:rPr lang="nl-NL" baseline="0" dirty="0" err="1"/>
              <a:t>mln</a:t>
            </a:r>
            <a:r>
              <a:rPr lang="nl-NL" baseline="0" dirty="0"/>
              <a:t> p/y </a:t>
            </a:r>
            <a:r>
              <a:rPr lang="nl-NL" baseline="0" dirty="0">
                <a:sym typeface="Wingdings" pitchFamily="2" charset="2"/>
              </a:rPr>
              <a:t> </a:t>
            </a:r>
            <a:r>
              <a:rPr lang="nl-NL" baseline="0" dirty="0" err="1">
                <a:sym typeface="Wingdings" pitchFamily="2" charset="2"/>
              </a:rPr>
              <a:t>times</a:t>
            </a:r>
            <a:r>
              <a:rPr lang="nl-NL" baseline="0" dirty="0">
                <a:sym typeface="Wingdings" pitchFamily="2" charset="2"/>
              </a:rPr>
              <a:t> 12 </a:t>
            </a:r>
            <a:r>
              <a:rPr lang="nl-NL" baseline="0" dirty="0" err="1">
                <a:sym typeface="Wingdings" pitchFamily="2" charset="2"/>
              </a:rPr>
              <a:t>years</a:t>
            </a:r>
            <a:r>
              <a:rPr lang="nl-NL" baseline="0" dirty="0">
                <a:sym typeface="Wingdings" pitchFamily="2" charset="2"/>
              </a:rPr>
              <a:t> = ca. 1 </a:t>
            </a:r>
            <a:r>
              <a:rPr lang="nl-NL" baseline="0" dirty="0" err="1">
                <a:sym typeface="Wingdings" pitchFamily="2" charset="2"/>
              </a:rPr>
              <a:t>bln</a:t>
            </a:r>
            <a:r>
              <a:rPr lang="nl-NL" baseline="0" dirty="0">
                <a:sym typeface="Wingdings" pitchFamily="2" charset="2"/>
              </a:rPr>
              <a:t>. EUR.</a:t>
            </a:r>
            <a:endParaRPr lang="nl-NL" baseline="0" dirty="0"/>
          </a:p>
          <a:p>
            <a:r>
              <a:rPr lang="nl-NL" baseline="0" dirty="0"/>
              <a:t>20% = 170 </a:t>
            </a:r>
            <a:r>
              <a:rPr lang="nl-NL" baseline="0" dirty="0" err="1"/>
              <a:t>mln</a:t>
            </a:r>
            <a:r>
              <a:rPr lang="nl-NL" baseline="0" dirty="0"/>
              <a:t> p/y </a:t>
            </a:r>
            <a:r>
              <a:rPr lang="nl-NL" baseline="0" dirty="0">
                <a:sym typeface="Wingdings" pitchFamily="2" charset="2"/>
              </a:rPr>
              <a:t> </a:t>
            </a:r>
            <a:r>
              <a:rPr lang="nl-NL" baseline="0" dirty="0" err="1">
                <a:sym typeface="Wingdings" pitchFamily="2" charset="2"/>
              </a:rPr>
              <a:t>times</a:t>
            </a:r>
            <a:r>
              <a:rPr lang="nl-NL" baseline="0" dirty="0">
                <a:sym typeface="Wingdings" pitchFamily="2" charset="2"/>
              </a:rPr>
              <a:t> 12 </a:t>
            </a:r>
            <a:r>
              <a:rPr lang="nl-NL" baseline="0" dirty="0" err="1">
                <a:sym typeface="Wingdings" pitchFamily="2" charset="2"/>
              </a:rPr>
              <a:t>years</a:t>
            </a:r>
            <a:r>
              <a:rPr lang="nl-NL" baseline="0" dirty="0">
                <a:sym typeface="Wingdings" pitchFamily="2" charset="2"/>
              </a:rPr>
              <a:t> = ca. 2 </a:t>
            </a:r>
            <a:r>
              <a:rPr lang="nl-NL" baseline="0" dirty="0" err="1">
                <a:sym typeface="Wingdings" pitchFamily="2" charset="2"/>
              </a:rPr>
              <a:t>bln</a:t>
            </a:r>
            <a:r>
              <a:rPr lang="nl-NL" baseline="0" dirty="0">
                <a:sym typeface="Wingdings" pitchFamily="2" charset="2"/>
              </a:rPr>
              <a:t>. EUR.</a:t>
            </a:r>
            <a:endParaRPr lang="nl-NL" baseline="0" dirty="0"/>
          </a:p>
          <a:p>
            <a:r>
              <a:rPr lang="nl-NL" baseline="0" dirty="0"/>
              <a:t>30% = 256 </a:t>
            </a:r>
            <a:r>
              <a:rPr lang="nl-NL" baseline="0" dirty="0" err="1"/>
              <a:t>mln</a:t>
            </a:r>
            <a:r>
              <a:rPr lang="nl-NL" baseline="0" dirty="0"/>
              <a:t> p/y </a:t>
            </a:r>
            <a:r>
              <a:rPr lang="nl-NL" baseline="0" dirty="0">
                <a:sym typeface="Wingdings" pitchFamily="2" charset="2"/>
              </a:rPr>
              <a:t> </a:t>
            </a:r>
            <a:r>
              <a:rPr lang="nl-NL" baseline="0" dirty="0" err="1">
                <a:sym typeface="Wingdings" pitchFamily="2" charset="2"/>
              </a:rPr>
              <a:t>times</a:t>
            </a:r>
            <a:r>
              <a:rPr lang="nl-NL" baseline="0" dirty="0">
                <a:sym typeface="Wingdings" pitchFamily="2" charset="2"/>
              </a:rPr>
              <a:t> 12 </a:t>
            </a:r>
            <a:r>
              <a:rPr lang="nl-NL" baseline="0" dirty="0" err="1">
                <a:sym typeface="Wingdings" pitchFamily="2" charset="2"/>
              </a:rPr>
              <a:t>years</a:t>
            </a:r>
            <a:r>
              <a:rPr lang="nl-NL" baseline="0" dirty="0">
                <a:sym typeface="Wingdings" pitchFamily="2" charset="2"/>
              </a:rPr>
              <a:t> = ca. 3 </a:t>
            </a:r>
            <a:r>
              <a:rPr lang="nl-NL" baseline="0" dirty="0" err="1">
                <a:sym typeface="Wingdings" pitchFamily="2" charset="2"/>
              </a:rPr>
              <a:t>bln</a:t>
            </a:r>
            <a:r>
              <a:rPr lang="nl-NL" baseline="0" dirty="0">
                <a:sym typeface="Wingdings" pitchFamily="2" charset="2"/>
              </a:rPr>
              <a:t>. EUR.</a:t>
            </a:r>
            <a:endParaRPr lang="nl-NL" baseline="0" dirty="0"/>
          </a:p>
          <a:p>
            <a:endParaRPr lang="nl-NL" baseline="0" dirty="0"/>
          </a:p>
          <a:p>
            <a:r>
              <a:rPr lang="nl-NL" baseline="0" dirty="0" err="1"/>
              <a:t>Co-firing</a:t>
            </a:r>
            <a:r>
              <a:rPr lang="nl-NL" baseline="0" dirty="0"/>
              <a:t> </a:t>
            </a:r>
            <a:r>
              <a:rPr lang="nl-NL" baseline="0" dirty="0" err="1"/>
              <a:t>wood</a:t>
            </a:r>
            <a:r>
              <a:rPr lang="nl-NL" baseline="0" dirty="0"/>
              <a:t> pellets; 25 PJ max. </a:t>
            </a:r>
            <a:r>
              <a:rPr lang="nl-NL" baseline="0" dirty="0" err="1"/>
              <a:t>agreed</a:t>
            </a:r>
            <a:r>
              <a:rPr lang="nl-NL" baseline="0" dirty="0"/>
              <a:t> </a:t>
            </a:r>
            <a:r>
              <a:rPr lang="nl-NL" baseline="0" dirty="0" err="1"/>
              <a:t>amount</a:t>
            </a:r>
            <a:r>
              <a:rPr lang="nl-NL" baseline="0" dirty="0"/>
              <a:t> (in Energy </a:t>
            </a:r>
            <a:r>
              <a:rPr lang="nl-NL" baseline="0" dirty="0" err="1"/>
              <a:t>Agreement</a:t>
            </a:r>
            <a:r>
              <a:rPr lang="nl-NL" baseline="0" dirty="0"/>
              <a:t>).</a:t>
            </a:r>
          </a:p>
          <a:p>
            <a:r>
              <a:rPr lang="nl-NL" baseline="0" dirty="0"/>
              <a:t>25 PJ per </a:t>
            </a:r>
            <a:r>
              <a:rPr lang="nl-NL" baseline="0" dirty="0" err="1"/>
              <a:t>year</a:t>
            </a:r>
            <a:r>
              <a:rPr lang="nl-NL" baseline="0" dirty="0"/>
              <a:t> = 6,944 </a:t>
            </a:r>
            <a:r>
              <a:rPr lang="nl-NL" baseline="0" dirty="0" err="1"/>
              <a:t>mln</a:t>
            </a:r>
            <a:r>
              <a:rPr lang="nl-NL" baseline="0" dirty="0"/>
              <a:t> </a:t>
            </a:r>
            <a:r>
              <a:rPr lang="nl-NL" baseline="0" dirty="0" err="1"/>
              <a:t>MWh</a:t>
            </a:r>
            <a:r>
              <a:rPr lang="nl-NL" baseline="0" dirty="0"/>
              <a:t> ( 1 </a:t>
            </a:r>
            <a:r>
              <a:rPr lang="nl-NL" baseline="0" dirty="0" err="1"/>
              <a:t>MWh</a:t>
            </a:r>
            <a:r>
              <a:rPr lang="nl-NL" baseline="0" dirty="0"/>
              <a:t>= 3,6 GJ) Max. </a:t>
            </a:r>
            <a:r>
              <a:rPr lang="nl-NL" baseline="0" dirty="0" err="1"/>
              <a:t>Subsidy</a:t>
            </a:r>
            <a:r>
              <a:rPr lang="nl-NL" baseline="0" dirty="0"/>
              <a:t> 11ct- 3,6ct base </a:t>
            </a:r>
            <a:r>
              <a:rPr lang="nl-NL" baseline="0" dirty="0" err="1"/>
              <a:t>energy</a:t>
            </a:r>
            <a:r>
              <a:rPr lang="nl-NL" baseline="0" dirty="0"/>
              <a:t> </a:t>
            </a:r>
            <a:r>
              <a:rPr lang="nl-NL" baseline="0" dirty="0" err="1"/>
              <a:t>price</a:t>
            </a:r>
            <a:r>
              <a:rPr lang="nl-NL" baseline="0" dirty="0"/>
              <a:t> = 7,5 </a:t>
            </a:r>
            <a:r>
              <a:rPr lang="nl-NL" baseline="0" dirty="0" err="1"/>
              <a:t>ct</a:t>
            </a:r>
            <a:r>
              <a:rPr lang="nl-NL" baseline="0" dirty="0"/>
              <a:t> SDE+ </a:t>
            </a:r>
            <a:r>
              <a:rPr lang="nl-NL" baseline="0" dirty="0" err="1"/>
              <a:t>subsidy</a:t>
            </a:r>
            <a:r>
              <a:rPr lang="nl-NL" baseline="0" dirty="0"/>
              <a:t> per kWh.</a:t>
            </a:r>
          </a:p>
          <a:p>
            <a:r>
              <a:rPr lang="nl-NL" baseline="0" dirty="0"/>
              <a:t>6,944 X 7,5 </a:t>
            </a:r>
            <a:r>
              <a:rPr lang="nl-NL" baseline="0" dirty="0" err="1"/>
              <a:t>ct</a:t>
            </a:r>
            <a:r>
              <a:rPr lang="nl-NL" baseline="0" dirty="0"/>
              <a:t>  = € 502 </a:t>
            </a:r>
            <a:r>
              <a:rPr lang="nl-NL" baseline="0" dirty="0" err="1"/>
              <a:t>mln</a:t>
            </a:r>
            <a:r>
              <a:rPr lang="nl-NL" baseline="0" dirty="0"/>
              <a:t> SDE+ per </a:t>
            </a:r>
            <a:r>
              <a:rPr lang="nl-NL" baseline="0" dirty="0" err="1"/>
              <a:t>year</a:t>
            </a:r>
            <a:r>
              <a:rPr lang="nl-NL" baseline="0" dirty="0"/>
              <a:t>. </a:t>
            </a:r>
            <a:r>
              <a:rPr lang="nl-NL" baseline="0" dirty="0" err="1"/>
              <a:t>Duration</a:t>
            </a:r>
            <a:r>
              <a:rPr lang="nl-NL" baseline="0" dirty="0"/>
              <a:t> of SDE+ </a:t>
            </a:r>
            <a:r>
              <a:rPr lang="nl-NL" baseline="0" dirty="0" err="1"/>
              <a:t>subsidy</a:t>
            </a:r>
            <a:r>
              <a:rPr lang="nl-NL" baseline="0" dirty="0"/>
              <a:t> </a:t>
            </a:r>
            <a:r>
              <a:rPr lang="nl-NL" baseline="0" dirty="0" err="1"/>
              <a:t>for</a:t>
            </a:r>
            <a:r>
              <a:rPr lang="nl-NL" baseline="0" dirty="0"/>
              <a:t> </a:t>
            </a:r>
            <a:r>
              <a:rPr lang="nl-NL" baseline="0" dirty="0" err="1"/>
              <a:t>co-firing</a:t>
            </a:r>
            <a:r>
              <a:rPr lang="nl-NL" baseline="0" dirty="0"/>
              <a:t> = </a:t>
            </a:r>
            <a:r>
              <a:rPr lang="nl-NL" baseline="0" dirty="0" err="1"/>
              <a:t>max</a:t>
            </a:r>
            <a:r>
              <a:rPr lang="nl-NL" baseline="0" dirty="0"/>
              <a:t> 8 </a:t>
            </a:r>
            <a:r>
              <a:rPr lang="nl-NL" baseline="0" dirty="0" err="1"/>
              <a:t>year</a:t>
            </a:r>
            <a:r>
              <a:rPr lang="nl-NL" baseline="0" dirty="0"/>
              <a:t>) 520 x 8 y = 4,17 </a:t>
            </a:r>
            <a:r>
              <a:rPr lang="nl-NL" baseline="0" dirty="0" err="1"/>
              <a:t>bln</a:t>
            </a:r>
            <a:r>
              <a:rPr lang="nl-NL" baseline="0" dirty="0"/>
              <a:t>. EUR </a:t>
            </a:r>
            <a:r>
              <a:rPr lang="nl-NL" baseline="0" dirty="0" err="1"/>
              <a:t>subsidy</a:t>
            </a:r>
            <a:r>
              <a:rPr lang="nl-NL" baseline="0" dirty="0"/>
              <a:t> claim SDE+ </a:t>
            </a:r>
            <a:r>
              <a:rPr lang="nl-NL" baseline="0" dirty="0" err="1"/>
              <a:t>for</a:t>
            </a:r>
            <a:r>
              <a:rPr lang="nl-NL" baseline="0" dirty="0"/>
              <a:t> </a:t>
            </a:r>
            <a:r>
              <a:rPr lang="nl-NL" baseline="0" dirty="0" err="1"/>
              <a:t>pellet</a:t>
            </a:r>
            <a:r>
              <a:rPr lang="nl-NL" baseline="0" dirty="0"/>
              <a:t> </a:t>
            </a:r>
            <a:r>
              <a:rPr lang="nl-NL" baseline="0" dirty="0" err="1"/>
              <a:t>co-firing</a:t>
            </a:r>
            <a:r>
              <a:rPr lang="nl-NL" baseline="0" dirty="0"/>
              <a:t> in 2016. </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21</a:t>
            </a:fld>
            <a:endParaRPr lang="pl-PL"/>
          </a:p>
        </p:txBody>
      </p:sp>
    </p:spTree>
    <p:extLst>
      <p:ext uri="{BB962C8B-B14F-4D97-AF65-F5344CB8AC3E}">
        <p14:creationId xmlns:p14="http://schemas.microsoft.com/office/powerpoint/2010/main" val="247592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30000" dirty="0"/>
          </a:p>
          <a:p>
            <a:endParaRPr lang="nl-NL" baseline="30000"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22</a:t>
            </a:fld>
            <a:endParaRPr lang="pl-PL"/>
          </a:p>
        </p:txBody>
      </p:sp>
    </p:spTree>
    <p:extLst>
      <p:ext uri="{BB962C8B-B14F-4D97-AF65-F5344CB8AC3E}">
        <p14:creationId xmlns:p14="http://schemas.microsoft.com/office/powerpoint/2010/main" val="395730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Perspectiefvolle maatregelen om de N2O-emissie te verminderen zijn onveranderd beperken van beweiding </a:t>
            </a:r>
            <a:r>
              <a:rPr lang="nl-NL" sz="1200" b="0" i="0" kern="1200" dirty="0" err="1">
                <a:solidFill>
                  <a:schemeClr val="tx1"/>
                </a:solidFill>
                <a:effectLst/>
                <a:latin typeface="+mn-lt"/>
                <a:ea typeface="+mn-ea"/>
                <a:cs typeface="+mn-cs"/>
              </a:rPr>
              <a:t>varierend</a:t>
            </a:r>
            <a:r>
              <a:rPr lang="nl-NL" sz="1200" b="0" i="0" kern="1200" dirty="0">
                <a:solidFill>
                  <a:schemeClr val="tx1"/>
                </a:solidFill>
                <a:effectLst/>
                <a:latin typeface="+mn-lt"/>
                <a:ea typeface="+mn-ea"/>
                <a:cs typeface="+mn-cs"/>
              </a:rPr>
              <a:t> van beperkt weiden gedurende het jaar, volledig opstallen en in het najaar na 1 september opstallen. Deze maatregelen verminderen de emissie van lachgas omdat er meer mest in de stal en opslag komt in plaats van in de wei en omdat er minder sterke verdichting van de bodem door vertrapping optreedt. Het draagvlak bij boeren is niet onverdeeld gunstig. Minder weiden betekent meer werk om de koeien binnen te halen voor de ondernemer, er is milieuwinst met minder nitraatuitspoeling en lager stikstofoverschot en gebruik en risico op verhoogde emissie van methaan en ammoniak.</a:t>
            </a:r>
            <a:endParaRPr lang="en-GB"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4</a:t>
            </a:fld>
            <a:endParaRPr lang="pl-PL"/>
          </a:p>
        </p:txBody>
      </p:sp>
    </p:spTree>
    <p:extLst>
      <p:ext uri="{BB962C8B-B14F-4D97-AF65-F5344CB8AC3E}">
        <p14:creationId xmlns:p14="http://schemas.microsoft.com/office/powerpoint/2010/main" val="140857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6</a:t>
            </a:fld>
            <a:endParaRPr lang="pl-PL"/>
          </a:p>
        </p:txBody>
      </p:sp>
    </p:spTree>
    <p:extLst>
      <p:ext uri="{BB962C8B-B14F-4D97-AF65-F5344CB8AC3E}">
        <p14:creationId xmlns:p14="http://schemas.microsoft.com/office/powerpoint/2010/main" val="153854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7</a:t>
            </a:fld>
            <a:endParaRPr lang="pl-PL"/>
          </a:p>
        </p:txBody>
      </p:sp>
    </p:spTree>
    <p:extLst>
      <p:ext uri="{BB962C8B-B14F-4D97-AF65-F5344CB8AC3E}">
        <p14:creationId xmlns:p14="http://schemas.microsoft.com/office/powerpoint/2010/main" val="27534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8</a:t>
            </a:fld>
            <a:endParaRPr lang="pl-PL"/>
          </a:p>
        </p:txBody>
      </p:sp>
    </p:spTree>
    <p:extLst>
      <p:ext uri="{BB962C8B-B14F-4D97-AF65-F5344CB8AC3E}">
        <p14:creationId xmlns:p14="http://schemas.microsoft.com/office/powerpoint/2010/main" val="399775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9</a:t>
            </a:fld>
            <a:endParaRPr lang="pl-PL"/>
          </a:p>
        </p:txBody>
      </p:sp>
    </p:spTree>
    <p:extLst>
      <p:ext uri="{BB962C8B-B14F-4D97-AF65-F5344CB8AC3E}">
        <p14:creationId xmlns:p14="http://schemas.microsoft.com/office/powerpoint/2010/main" val="322269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10</a:t>
            </a:fld>
            <a:endParaRPr lang="pl-PL"/>
          </a:p>
        </p:txBody>
      </p:sp>
    </p:spTree>
    <p:extLst>
      <p:ext uri="{BB962C8B-B14F-4D97-AF65-F5344CB8AC3E}">
        <p14:creationId xmlns:p14="http://schemas.microsoft.com/office/powerpoint/2010/main" val="297575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11</a:t>
            </a:fld>
            <a:endParaRPr lang="pl-PL"/>
          </a:p>
        </p:txBody>
      </p:sp>
    </p:spTree>
    <p:extLst>
      <p:ext uri="{BB962C8B-B14F-4D97-AF65-F5344CB8AC3E}">
        <p14:creationId xmlns:p14="http://schemas.microsoft.com/office/powerpoint/2010/main" val="370441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914400" lvl="1" indent="-457200">
              <a:buFont typeface="+mj-lt"/>
              <a:buAutoNum type="arabicPeriod"/>
            </a:pPr>
            <a:endParaRPr lang="nl-NL" dirty="0"/>
          </a:p>
        </p:txBody>
      </p:sp>
      <p:sp>
        <p:nvSpPr>
          <p:cNvPr id="4" name="Tijdelijke aanduiding voor dianummer 3"/>
          <p:cNvSpPr>
            <a:spLocks noGrp="1"/>
          </p:cNvSpPr>
          <p:nvPr>
            <p:ph type="sldNum" sz="quarter" idx="10"/>
          </p:nvPr>
        </p:nvSpPr>
        <p:spPr/>
        <p:txBody>
          <a:bodyPr/>
          <a:lstStyle/>
          <a:p>
            <a:fld id="{82D9E164-1E1D-47FE-8928-8340045F9740}" type="slidenum">
              <a:rPr lang="pl-PL" smtClean="0"/>
              <a:pPr/>
              <a:t>12</a:t>
            </a:fld>
            <a:endParaRPr lang="pl-PL"/>
          </a:p>
        </p:txBody>
      </p:sp>
    </p:spTree>
    <p:extLst>
      <p:ext uri="{BB962C8B-B14F-4D97-AF65-F5344CB8AC3E}">
        <p14:creationId xmlns:p14="http://schemas.microsoft.com/office/powerpoint/2010/main" val="3084603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het opmaakprofiel van de modelondertitel te bewerken</a:t>
            </a:r>
          </a:p>
        </p:txBody>
      </p:sp>
      <p:pic>
        <p:nvPicPr>
          <p:cNvPr id="8" name="Afbeelding 7" descr="DEF-logo-bioteam.jpg"/>
          <p:cNvPicPr>
            <a:picLocks noChangeAspect="1"/>
          </p:cNvPicPr>
          <p:nvPr userDrawn="1"/>
        </p:nvPicPr>
        <p:blipFill>
          <a:blip r:embed="rId2" cstate="print"/>
          <a:stretch>
            <a:fillRect/>
          </a:stretch>
        </p:blipFill>
        <p:spPr>
          <a:xfrm>
            <a:off x="6804248" y="6009766"/>
            <a:ext cx="1944216" cy="803610"/>
          </a:xfrm>
          <a:prstGeom prst="rect">
            <a:avLst/>
          </a:prstGeom>
        </p:spPr>
      </p:pic>
      <p:pic>
        <p:nvPicPr>
          <p:cNvPr id="9" name="Afbeelding 8" descr="EC - IEE logo 1 co-funded-iee-horiz.jpg"/>
          <p:cNvPicPr>
            <a:picLocks noChangeAspect="1"/>
          </p:cNvPicPr>
          <p:nvPr userDrawn="1"/>
        </p:nvPicPr>
        <p:blipFill>
          <a:blip r:embed="rId3" cstate="print"/>
          <a:stretch>
            <a:fillRect/>
          </a:stretch>
        </p:blipFill>
        <p:spPr>
          <a:xfrm>
            <a:off x="187970" y="6021288"/>
            <a:ext cx="3807966" cy="791952"/>
          </a:xfrm>
          <a:prstGeom prst="rect">
            <a:avLst/>
          </a:prstGeom>
        </p:spPr>
      </p:pic>
      <p:grpSp>
        <p:nvGrpSpPr>
          <p:cNvPr id="14" name="Groep 13"/>
          <p:cNvGrpSpPr/>
          <p:nvPr userDrawn="1"/>
        </p:nvGrpSpPr>
        <p:grpSpPr>
          <a:xfrm rot="10800000">
            <a:off x="0" y="0"/>
            <a:ext cx="107504" cy="6858000"/>
            <a:chOff x="8703840" y="0"/>
            <a:chExt cx="360040" cy="6830616"/>
          </a:xfrm>
        </p:grpSpPr>
        <p:sp>
          <p:nvSpPr>
            <p:cNvPr id="10" name="Rechthoek 9"/>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6" name="Groep 15"/>
          <p:cNvGrpSpPr/>
          <p:nvPr userDrawn="1"/>
        </p:nvGrpSpPr>
        <p:grpSpPr>
          <a:xfrm rot="21600000">
            <a:off x="9036496" y="0"/>
            <a:ext cx="107504" cy="6858000"/>
            <a:chOff x="8703840" y="0"/>
            <a:chExt cx="360040" cy="6830616"/>
          </a:xfrm>
        </p:grpSpPr>
        <p:sp>
          <p:nvSpPr>
            <p:cNvPr id="17" name="Rechthoek 16"/>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grpSp>
        <p:nvGrpSpPr>
          <p:cNvPr id="9" name="Groep 8"/>
          <p:cNvGrpSpPr/>
          <p:nvPr userDrawn="1"/>
        </p:nvGrpSpPr>
        <p:grpSpPr>
          <a:xfrm rot="10800000">
            <a:off x="0" y="0"/>
            <a:ext cx="107504" cy="6858000"/>
            <a:chOff x="8703840" y="0"/>
            <a:chExt cx="360040" cy="6830616"/>
          </a:xfrm>
        </p:grpSpPr>
        <p:sp>
          <p:nvSpPr>
            <p:cNvPr id="10" name="Rechthoek 9"/>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 name="Groep 12"/>
          <p:cNvGrpSpPr/>
          <p:nvPr userDrawn="1"/>
        </p:nvGrpSpPr>
        <p:grpSpPr>
          <a:xfrm rot="21600000">
            <a:off x="9036496" y="0"/>
            <a:ext cx="107504" cy="6858000"/>
            <a:chOff x="8703840" y="0"/>
            <a:chExt cx="360040" cy="6830616"/>
          </a:xfrm>
        </p:grpSpPr>
        <p:sp>
          <p:nvSpPr>
            <p:cNvPr id="14" name="Rechthoek 13"/>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Symbol zastępczy numeru slajdu 4"/>
          <p:cNvSpPr>
            <a:spLocks noGrp="1"/>
          </p:cNvSpPr>
          <p:nvPr>
            <p:ph type="sldNum" sz="quarter" idx="10"/>
          </p:nvPr>
        </p:nvSpPr>
        <p:spPr>
          <a:xfrm>
            <a:off x="4716016" y="6309320"/>
            <a:ext cx="792088" cy="365125"/>
          </a:xfrm>
        </p:spPr>
        <p:txBody>
          <a:bodyPr/>
          <a:lstStyle>
            <a:lvl1pPr algn="ctr">
              <a:defRPr sz="1600"/>
            </a:lvl1pPr>
          </a:lstStyle>
          <a:p>
            <a:fld id="{3DBBFD22-53F5-4D15-ADCF-5159585BD162}" type="slidenum">
              <a:rPr lang="pl-PL" smtClean="0"/>
              <a:pPr/>
              <a:t>‹nr.›</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pic>
        <p:nvPicPr>
          <p:cNvPr id="7" name="Afbeelding 6" descr="DEF-logo-bioteam.jpg"/>
          <p:cNvPicPr>
            <a:picLocks noChangeAspect="1"/>
          </p:cNvPicPr>
          <p:nvPr userDrawn="1"/>
        </p:nvPicPr>
        <p:blipFill>
          <a:blip r:embed="rId2" cstate="print"/>
          <a:stretch>
            <a:fillRect/>
          </a:stretch>
        </p:blipFill>
        <p:spPr>
          <a:xfrm>
            <a:off x="6804248" y="6009766"/>
            <a:ext cx="1944216" cy="803610"/>
          </a:xfrm>
          <a:prstGeom prst="rect">
            <a:avLst/>
          </a:prstGeom>
        </p:spPr>
      </p:pic>
      <p:pic>
        <p:nvPicPr>
          <p:cNvPr id="8" name="Afbeelding 7" descr="EC - IEE logo 1 co-funded-iee-horiz.jpg"/>
          <p:cNvPicPr>
            <a:picLocks noChangeAspect="1"/>
          </p:cNvPicPr>
          <p:nvPr userDrawn="1"/>
        </p:nvPicPr>
        <p:blipFill>
          <a:blip r:embed="rId3" cstate="print"/>
          <a:stretch>
            <a:fillRect/>
          </a:stretch>
        </p:blipFill>
        <p:spPr>
          <a:xfrm>
            <a:off x="187970" y="6021288"/>
            <a:ext cx="3807966" cy="791952"/>
          </a:xfrm>
          <a:prstGeom prst="rect">
            <a:avLst/>
          </a:prstGeom>
        </p:spPr>
      </p:pic>
      <p:grpSp>
        <p:nvGrpSpPr>
          <p:cNvPr id="9" name="Groep 8"/>
          <p:cNvGrpSpPr/>
          <p:nvPr userDrawn="1"/>
        </p:nvGrpSpPr>
        <p:grpSpPr>
          <a:xfrm rot="10800000">
            <a:off x="0" y="0"/>
            <a:ext cx="107504" cy="6858000"/>
            <a:chOff x="8703840" y="0"/>
            <a:chExt cx="360040" cy="6830616"/>
          </a:xfrm>
        </p:grpSpPr>
        <p:sp>
          <p:nvSpPr>
            <p:cNvPr id="10" name="Rechthoek 9"/>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 name="Groep 12"/>
          <p:cNvGrpSpPr/>
          <p:nvPr userDrawn="1"/>
        </p:nvGrpSpPr>
        <p:grpSpPr>
          <a:xfrm rot="21600000">
            <a:off x="9036496" y="0"/>
            <a:ext cx="107504" cy="6858000"/>
            <a:chOff x="8703840" y="0"/>
            <a:chExt cx="360040" cy="6830616"/>
          </a:xfrm>
        </p:grpSpPr>
        <p:sp>
          <p:nvSpPr>
            <p:cNvPr id="14" name="Rechthoek 13"/>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descr="DEF-logo-bioteam.jpg"/>
          <p:cNvPicPr>
            <a:picLocks noChangeAspect="1"/>
          </p:cNvPicPr>
          <p:nvPr userDrawn="1"/>
        </p:nvPicPr>
        <p:blipFill>
          <a:blip r:embed="rId2" cstate="print"/>
          <a:stretch>
            <a:fillRect/>
          </a:stretch>
        </p:blipFill>
        <p:spPr>
          <a:xfrm>
            <a:off x="6804248" y="6009766"/>
            <a:ext cx="1944216" cy="803610"/>
          </a:xfrm>
          <a:prstGeom prst="rect">
            <a:avLst/>
          </a:prstGeom>
        </p:spPr>
      </p:pic>
      <p:pic>
        <p:nvPicPr>
          <p:cNvPr id="9" name="Afbeelding 8" descr="EC - IEE logo 1 co-funded-iee-horiz.jpg"/>
          <p:cNvPicPr>
            <a:picLocks noChangeAspect="1"/>
          </p:cNvPicPr>
          <p:nvPr userDrawn="1"/>
        </p:nvPicPr>
        <p:blipFill>
          <a:blip r:embed="rId3" cstate="print"/>
          <a:stretch>
            <a:fillRect/>
          </a:stretch>
        </p:blipFill>
        <p:spPr>
          <a:xfrm>
            <a:off x="187970" y="6021288"/>
            <a:ext cx="3807966" cy="791952"/>
          </a:xfrm>
          <a:prstGeom prst="rect">
            <a:avLst/>
          </a:prstGeom>
        </p:spPr>
      </p:pic>
      <p:grpSp>
        <p:nvGrpSpPr>
          <p:cNvPr id="10" name="Groep 9"/>
          <p:cNvGrpSpPr/>
          <p:nvPr userDrawn="1"/>
        </p:nvGrpSpPr>
        <p:grpSpPr>
          <a:xfrm rot="10800000">
            <a:off x="0" y="0"/>
            <a:ext cx="107504" cy="6858000"/>
            <a:chOff x="8703840" y="0"/>
            <a:chExt cx="360040" cy="6830616"/>
          </a:xfrm>
        </p:grpSpPr>
        <p:sp>
          <p:nvSpPr>
            <p:cNvPr id="11" name="Rechthoek 10"/>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ep 13"/>
          <p:cNvGrpSpPr/>
          <p:nvPr userDrawn="1"/>
        </p:nvGrpSpPr>
        <p:grpSpPr>
          <a:xfrm rot="21600000">
            <a:off x="9036496" y="0"/>
            <a:ext cx="107504" cy="6858000"/>
            <a:chOff x="8703840" y="0"/>
            <a:chExt cx="360040" cy="6830616"/>
          </a:xfrm>
        </p:grpSpPr>
        <p:sp>
          <p:nvSpPr>
            <p:cNvPr id="15" name="Rechthoek 14"/>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7" name="Afbeelding 16" descr="DEF-logo-bioteam.jpg"/>
          <p:cNvPicPr>
            <a:picLocks noChangeAspect="1"/>
          </p:cNvPicPr>
          <p:nvPr userDrawn="1"/>
        </p:nvPicPr>
        <p:blipFill>
          <a:blip r:embed="rId13" cstate="print"/>
          <a:stretch>
            <a:fillRect/>
          </a:stretch>
        </p:blipFill>
        <p:spPr>
          <a:xfrm>
            <a:off x="6804248" y="6009766"/>
            <a:ext cx="1944216" cy="803610"/>
          </a:xfrm>
          <a:prstGeom prst="rect">
            <a:avLst/>
          </a:prstGeom>
        </p:spPr>
      </p:pic>
      <p:pic>
        <p:nvPicPr>
          <p:cNvPr id="18" name="Afbeelding 17" descr="EC - IEE logo 1 co-funded-iee-horiz.jpg"/>
          <p:cNvPicPr>
            <a:picLocks noChangeAspect="1"/>
          </p:cNvPicPr>
          <p:nvPr userDrawn="1"/>
        </p:nvPicPr>
        <p:blipFill>
          <a:blip r:embed="rId14" cstate="print"/>
          <a:stretch>
            <a:fillRect/>
          </a:stretch>
        </p:blipFill>
        <p:spPr>
          <a:xfrm>
            <a:off x="187970" y="6021288"/>
            <a:ext cx="3807966" cy="791952"/>
          </a:xfrm>
          <a:prstGeom prst="rect">
            <a:avLst/>
          </a:prstGeom>
        </p:spPr>
      </p:pic>
      <p:grpSp>
        <p:nvGrpSpPr>
          <p:cNvPr id="19" name="Groep 18"/>
          <p:cNvGrpSpPr/>
          <p:nvPr userDrawn="1"/>
        </p:nvGrpSpPr>
        <p:grpSpPr>
          <a:xfrm rot="10800000">
            <a:off x="0" y="0"/>
            <a:ext cx="107504" cy="6858000"/>
            <a:chOff x="8703840" y="0"/>
            <a:chExt cx="360040" cy="6830616"/>
          </a:xfrm>
        </p:grpSpPr>
        <p:sp>
          <p:nvSpPr>
            <p:cNvPr id="20" name="Rechthoek 19"/>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3" name="Groep 22"/>
          <p:cNvGrpSpPr/>
          <p:nvPr userDrawn="1"/>
        </p:nvGrpSpPr>
        <p:grpSpPr>
          <a:xfrm rot="21600000">
            <a:off x="9036496" y="0"/>
            <a:ext cx="107504" cy="6858000"/>
            <a:chOff x="8703840" y="0"/>
            <a:chExt cx="360040" cy="6830616"/>
          </a:xfrm>
        </p:grpSpPr>
        <p:sp>
          <p:nvSpPr>
            <p:cNvPr id="24" name="Rechthoek 23"/>
            <p:cNvSpPr/>
            <p:nvPr userDrawn="1"/>
          </p:nvSpPr>
          <p:spPr>
            <a:xfrm>
              <a:off x="8991872" y="0"/>
              <a:ext cx="72008" cy="6830616"/>
            </a:xfrm>
            <a:prstGeom prst="rect">
              <a:avLst/>
            </a:prstGeom>
            <a:solidFill>
              <a:srgbClr val="F67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userDrawn="1"/>
          </p:nvSpPr>
          <p:spPr>
            <a:xfrm>
              <a:off x="8847856" y="0"/>
              <a:ext cx="72008" cy="683061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userDrawn="1"/>
          </p:nvSpPr>
          <p:spPr>
            <a:xfrm>
              <a:off x="8703840" y="0"/>
              <a:ext cx="72008" cy="6830616"/>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Symbol zastępczy numeru slajdu 3"/>
          <p:cNvSpPr>
            <a:spLocks noGrp="1"/>
          </p:cNvSpPr>
          <p:nvPr>
            <p:ph type="sldNum" sz="quarter" idx="4"/>
          </p:nvPr>
        </p:nvSpPr>
        <p:spPr>
          <a:xfrm>
            <a:off x="4716016" y="6411571"/>
            <a:ext cx="7920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BFD22-53F5-4D15-ADCF-5159585BD162}" type="slidenum">
              <a:rPr lang="pl-PL" smtClean="0"/>
              <a:pPr/>
              <a:t>‹nr.›</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jin.ngo/" TargetMode="External"/><Relationship Id="rId3" Type="http://schemas.openxmlformats.org/officeDocument/2006/relationships/image" Target="../media/image15.png"/><Relationship Id="rId7" Type="http://schemas.openxmlformats.org/officeDocument/2006/relationships/hyperlink" Target="mailto:eise@jin.ngo"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0.png"/><Relationship Id="rId5" Type="http://schemas.openxmlformats.org/officeDocument/2006/relationships/image" Target="../media/image17.jpeg"/><Relationship Id="rId10" Type="http://schemas.openxmlformats.org/officeDocument/2006/relationships/image" Target="../media/image19.png"/><Relationship Id="rId4" Type="http://schemas.openxmlformats.org/officeDocument/2006/relationships/image" Target="../media/image16.jpeg"/><Relationship Id="rId9" Type="http://schemas.openxmlformats.org/officeDocument/2006/relationships/hyperlink" Target="http://www.sustainable-biomass.e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861"/>
            <a:ext cx="7772400" cy="1223963"/>
          </a:xfrm>
        </p:spPr>
        <p:txBody>
          <a:bodyPr rtlCol="0">
            <a:noAutofit/>
          </a:bodyPr>
          <a:lstStyle/>
          <a:p>
            <a:pPr eaLnBrk="1" fontAlgn="auto" hangingPunct="1">
              <a:spcAft>
                <a:spcPts val="0"/>
              </a:spcAft>
              <a:defRPr/>
            </a:pPr>
            <a:r>
              <a:rPr lang="en-US" sz="2000" b="1" dirty="0"/>
              <a:t>Optimizing Pathways and Market Systems for Enhanced Competitiveness of Sustainable Bioenergy and Technologies in Europe</a:t>
            </a:r>
            <a:br>
              <a:rPr lang="lt-LT" sz="2800" dirty="0"/>
            </a:br>
            <a:br>
              <a:rPr lang="en-GB" sz="2800" b="1" dirty="0"/>
            </a:br>
            <a:r>
              <a:rPr lang="en-GB" sz="4000" b="1" dirty="0">
                <a:solidFill>
                  <a:srgbClr val="F67616"/>
                </a:solidFill>
              </a:rPr>
              <a:t>Netherlands</a:t>
            </a:r>
          </a:p>
        </p:txBody>
      </p:sp>
      <p:pic>
        <p:nvPicPr>
          <p:cNvPr id="13315" name="Immagine 7" descr="Aprašas: icon1.png"/>
          <p:cNvPicPr>
            <a:picLocks noChangeAspect="1" noChangeArrowheads="1"/>
          </p:cNvPicPr>
          <p:nvPr/>
        </p:nvPicPr>
        <p:blipFill>
          <a:blip r:embed="rId2" cstate="print"/>
          <a:srcRect/>
          <a:stretch>
            <a:fillRect/>
          </a:stretch>
        </p:blipFill>
        <p:spPr bwMode="auto">
          <a:xfrm>
            <a:off x="2747963" y="4365625"/>
            <a:ext cx="828675" cy="828675"/>
          </a:xfrm>
          <a:prstGeom prst="rect">
            <a:avLst/>
          </a:prstGeom>
          <a:noFill/>
          <a:ln w="9525">
            <a:noFill/>
            <a:miter lim="800000"/>
            <a:headEnd/>
            <a:tailEnd/>
          </a:ln>
        </p:spPr>
      </p:pic>
      <p:pic>
        <p:nvPicPr>
          <p:cNvPr id="13316" name="Immagine 1" descr="Aprašas: icon2.png"/>
          <p:cNvPicPr>
            <a:picLocks noChangeAspect="1" noChangeArrowheads="1"/>
          </p:cNvPicPr>
          <p:nvPr/>
        </p:nvPicPr>
        <p:blipFill>
          <a:blip r:embed="rId3" cstate="print">
            <a:lum bright="26000" contrast="40000"/>
          </a:blip>
          <a:srcRect/>
          <a:stretch>
            <a:fillRect/>
          </a:stretch>
        </p:blipFill>
        <p:spPr bwMode="auto">
          <a:xfrm>
            <a:off x="5795963" y="4365625"/>
            <a:ext cx="828675" cy="828675"/>
          </a:xfrm>
          <a:prstGeom prst="rect">
            <a:avLst/>
          </a:prstGeom>
          <a:noFill/>
          <a:ln w="9525">
            <a:noFill/>
            <a:miter lim="800000"/>
            <a:headEnd/>
            <a:tailEnd/>
          </a:ln>
        </p:spPr>
      </p:pic>
      <p:pic>
        <p:nvPicPr>
          <p:cNvPr id="13317" name="Immagine 2" descr="Aprašas: icon3.png"/>
          <p:cNvPicPr>
            <a:picLocks noChangeAspect="1" noChangeArrowheads="1"/>
          </p:cNvPicPr>
          <p:nvPr/>
        </p:nvPicPr>
        <p:blipFill>
          <a:blip r:embed="rId4" cstate="print">
            <a:lum bright="26000" contrast="40000"/>
          </a:blip>
          <a:srcRect/>
          <a:stretch>
            <a:fillRect/>
          </a:stretch>
        </p:blipFill>
        <p:spPr bwMode="auto">
          <a:xfrm>
            <a:off x="4757738" y="4365625"/>
            <a:ext cx="828675" cy="828675"/>
          </a:xfrm>
          <a:prstGeom prst="rect">
            <a:avLst/>
          </a:prstGeom>
          <a:noFill/>
          <a:ln w="9525">
            <a:noFill/>
            <a:miter lim="800000"/>
            <a:headEnd/>
            <a:tailEnd/>
          </a:ln>
        </p:spPr>
      </p:pic>
      <p:pic>
        <p:nvPicPr>
          <p:cNvPr id="13318" name="Picture 2" descr="Aprašas: C:\Users\etox0180\Desktop\BIOTEAM\WP 6\Sfondi e icone\icon4.png"/>
          <p:cNvPicPr>
            <a:picLocks noChangeAspect="1" noChangeArrowheads="1"/>
          </p:cNvPicPr>
          <p:nvPr/>
        </p:nvPicPr>
        <p:blipFill>
          <a:blip r:embed="rId5" cstate="print">
            <a:lum bright="24000" contrast="40000"/>
          </a:blip>
          <a:srcRect/>
          <a:stretch>
            <a:fillRect/>
          </a:stretch>
        </p:blipFill>
        <p:spPr bwMode="auto">
          <a:xfrm>
            <a:off x="3748088" y="4365625"/>
            <a:ext cx="828675" cy="828675"/>
          </a:xfrm>
          <a:prstGeom prst="rect">
            <a:avLst/>
          </a:prstGeom>
          <a:noFill/>
          <a:ln w="9525">
            <a:noFill/>
            <a:miter lim="800000"/>
            <a:headEnd/>
            <a:tailEnd/>
          </a:ln>
        </p:spPr>
      </p:pic>
      <p:sp>
        <p:nvSpPr>
          <p:cNvPr id="14343" name="Rectangle 5"/>
          <p:cNvSpPr>
            <a:spLocks noChangeArrowheads="1"/>
          </p:cNvSpPr>
          <p:nvPr/>
        </p:nvSpPr>
        <p:spPr bwMode="auto">
          <a:xfrm>
            <a:off x="411163" y="2280683"/>
            <a:ext cx="8424862" cy="1723549"/>
          </a:xfrm>
          <a:prstGeom prst="rect">
            <a:avLst/>
          </a:prstGeom>
          <a:noFill/>
          <a:ln w="9525">
            <a:noFill/>
            <a:miter lim="800000"/>
            <a:headEnd/>
            <a:tailEnd/>
          </a:ln>
          <a:effectLst/>
        </p:spPr>
        <p:txBody>
          <a:bodyPr anchor="ctr">
            <a:spAutoFit/>
          </a:bodyPr>
          <a:lstStyle/>
          <a:p>
            <a:pPr algn="ctr" eaLnBrk="1" hangingPunct="1">
              <a:defRPr/>
            </a:pPr>
            <a:r>
              <a:rPr lang="nl-NL" sz="2600" b="1" dirty="0">
                <a:solidFill>
                  <a:srgbClr val="008000"/>
                </a:solidFill>
                <a:latin typeface="+mj-lt"/>
                <a:cs typeface="Times New Roman" pitchFamily="18" charset="0"/>
              </a:rPr>
              <a:t>Duurzaam mestbeheer</a:t>
            </a:r>
          </a:p>
          <a:p>
            <a:pPr algn="ctr" eaLnBrk="1" hangingPunct="1">
              <a:defRPr/>
            </a:pPr>
            <a:r>
              <a:rPr lang="nl-NL" sz="2600" b="1" dirty="0">
                <a:solidFill>
                  <a:srgbClr val="008000"/>
                </a:solidFill>
                <a:latin typeface="+mj-lt"/>
                <a:cs typeface="Times New Roman" pitchFamily="18" charset="0"/>
              </a:rPr>
              <a:t>De markt voor biogas en organische meststoffen</a:t>
            </a:r>
            <a:endParaRPr lang="nl-NL" sz="2600" b="1" i="1" dirty="0">
              <a:solidFill>
                <a:srgbClr val="008000"/>
              </a:solidFill>
              <a:latin typeface="+mj-lt"/>
              <a:ea typeface="Times New Roman" pitchFamily="18" charset="0"/>
              <a:cs typeface="Calibri" pitchFamily="34" charset="0"/>
            </a:endParaRPr>
          </a:p>
          <a:p>
            <a:pPr algn="ctr" eaLnBrk="1" hangingPunct="1">
              <a:defRPr/>
            </a:pPr>
            <a:endParaRPr lang="nl-NL" b="1" i="1" dirty="0">
              <a:solidFill>
                <a:srgbClr val="008000"/>
              </a:solidFill>
              <a:ea typeface="Times New Roman" pitchFamily="18" charset="0"/>
              <a:cs typeface="Calibri" pitchFamily="34" charset="0"/>
            </a:endParaRPr>
          </a:p>
          <a:p>
            <a:pPr algn="ctr" eaLnBrk="1" hangingPunct="1">
              <a:defRPr/>
            </a:pPr>
            <a:r>
              <a:rPr lang="nl-NL" b="1" i="1" dirty="0">
                <a:solidFill>
                  <a:srgbClr val="008000"/>
                </a:solidFill>
                <a:ea typeface="Times New Roman" pitchFamily="18" charset="0"/>
                <a:cs typeface="Calibri" pitchFamily="34" charset="0"/>
              </a:rPr>
              <a:t>Ledenbijeenkomst, NUTRIENT PLATFORM</a:t>
            </a:r>
          </a:p>
          <a:p>
            <a:pPr algn="ctr" eaLnBrk="1" hangingPunct="1">
              <a:defRPr/>
            </a:pPr>
            <a:r>
              <a:rPr lang="nl-NL" b="1" i="1" dirty="0">
                <a:solidFill>
                  <a:srgbClr val="008000"/>
                </a:solidFill>
                <a:ea typeface="Times New Roman" pitchFamily="18" charset="0"/>
                <a:cs typeface="Calibri" pitchFamily="34" charset="0"/>
              </a:rPr>
              <a:t>25 februari, Groenlo </a:t>
            </a:r>
          </a:p>
        </p:txBody>
      </p:sp>
      <p:sp>
        <p:nvSpPr>
          <p:cNvPr id="13320"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1" hangingPunct="1"/>
            <a:endParaRPr lang="lt-LT" altLang="lt-LT">
              <a:latin typeface="Arial" charset="0"/>
            </a:endParaRPr>
          </a:p>
        </p:txBody>
      </p:sp>
      <p:pic>
        <p:nvPicPr>
          <p:cNvPr id="13321" name="Immagine 24" descr="icon3.png"/>
          <p:cNvPicPr>
            <a:picLocks noChangeAspect="1"/>
          </p:cNvPicPr>
          <p:nvPr/>
        </p:nvPicPr>
        <p:blipFill>
          <a:blip r:embed="rId6" cstate="print"/>
          <a:srcRect/>
          <a:stretch>
            <a:fillRect/>
          </a:stretch>
        </p:blipFill>
        <p:spPr bwMode="auto">
          <a:xfrm>
            <a:off x="4757738" y="4365625"/>
            <a:ext cx="828675" cy="828675"/>
          </a:xfrm>
          <a:prstGeom prst="rect">
            <a:avLst/>
          </a:prstGeom>
          <a:noFill/>
          <a:ln w="9525">
            <a:noFill/>
            <a:miter lim="800000"/>
            <a:headEnd/>
            <a:tailEnd/>
          </a:ln>
        </p:spPr>
      </p:pic>
      <p:pic>
        <p:nvPicPr>
          <p:cNvPr id="13322" name="Immagine 25" descr="icon4.png"/>
          <p:cNvPicPr>
            <a:picLocks noChangeAspect="1"/>
          </p:cNvPicPr>
          <p:nvPr/>
        </p:nvPicPr>
        <p:blipFill>
          <a:blip r:embed="rId7" cstate="print"/>
          <a:srcRect/>
          <a:stretch>
            <a:fillRect/>
          </a:stretch>
        </p:blipFill>
        <p:spPr bwMode="auto">
          <a:xfrm>
            <a:off x="3748088" y="4365625"/>
            <a:ext cx="828675" cy="828675"/>
          </a:xfrm>
          <a:prstGeom prst="rect">
            <a:avLst/>
          </a:prstGeom>
          <a:noFill/>
          <a:ln w="9525">
            <a:noFill/>
            <a:miter lim="800000"/>
            <a:headEnd/>
            <a:tailEnd/>
          </a:ln>
        </p:spPr>
      </p:pic>
      <p:pic>
        <p:nvPicPr>
          <p:cNvPr id="13323" name="Immagine 23" descr="icon2.png"/>
          <p:cNvPicPr>
            <a:picLocks noChangeAspect="1"/>
          </p:cNvPicPr>
          <p:nvPr/>
        </p:nvPicPr>
        <p:blipFill>
          <a:blip r:embed="rId8" cstate="print"/>
          <a:srcRect/>
          <a:stretch>
            <a:fillRect/>
          </a:stretch>
        </p:blipFill>
        <p:spPr bwMode="auto">
          <a:xfrm>
            <a:off x="5795963" y="4365625"/>
            <a:ext cx="828675" cy="828675"/>
          </a:xfrm>
          <a:prstGeom prst="rect">
            <a:avLst/>
          </a:prstGeom>
          <a:noFill/>
          <a:ln w="9525">
            <a:noFill/>
            <a:miter lim="800000"/>
            <a:headEnd/>
            <a:tailEnd/>
          </a:ln>
        </p:spPr>
      </p:pic>
      <p:pic>
        <p:nvPicPr>
          <p:cNvPr id="12" name="Picture 2" descr="C:\Users\eise spijker Jin\Documents\2014 work folder\BIOTEAM Project\WP 6 - Communication and Dissemination - JIN-FA - 1-36\Tasks\T-6.3 Information promotion - 1-36\LOGOs for publications\Logo JIN Climate and Sustainability.PNG"/>
          <p:cNvPicPr>
            <a:picLocks noChangeAspect="1" noChangeArrowheads="1"/>
          </p:cNvPicPr>
          <p:nvPr/>
        </p:nvPicPr>
        <p:blipFill>
          <a:blip r:embed="rId9" cstate="print"/>
          <a:srcRect/>
          <a:stretch>
            <a:fillRect/>
          </a:stretch>
        </p:blipFill>
        <p:spPr bwMode="auto">
          <a:xfrm>
            <a:off x="3995936" y="6093296"/>
            <a:ext cx="2736304" cy="777868"/>
          </a:xfrm>
          <a:prstGeom prst="rect">
            <a:avLst/>
          </a:prstGeom>
          <a:noFill/>
        </p:spPr>
      </p:pic>
    </p:spTree>
    <p:extLst>
      <p:ext uri="{BB962C8B-B14F-4D97-AF65-F5344CB8AC3E}">
        <p14:creationId xmlns:p14="http://schemas.microsoft.com/office/powerpoint/2010/main" val="41567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1"/>
            <a:ext cx="8229600" cy="2260847"/>
          </a:xfrm>
        </p:spPr>
        <p:txBody>
          <a:bodyPr>
            <a:normAutofit fontScale="62500" lnSpcReduction="20000"/>
          </a:bodyPr>
          <a:lstStyle/>
          <a:p>
            <a:pPr>
              <a:buNone/>
            </a:pPr>
            <a:r>
              <a:rPr lang="en-US" b="1" dirty="0" err="1"/>
              <a:t>Vermeden</a:t>
            </a:r>
            <a:r>
              <a:rPr lang="en-US" b="1" dirty="0"/>
              <a:t> CH</a:t>
            </a:r>
            <a:r>
              <a:rPr lang="en-US" b="1" baseline="-25000" dirty="0"/>
              <a:t>4</a:t>
            </a:r>
            <a:r>
              <a:rPr lang="en-US" b="1" dirty="0"/>
              <a:t> </a:t>
            </a:r>
            <a:r>
              <a:rPr lang="en-US" b="1" dirty="0" err="1"/>
              <a:t>emissies</a:t>
            </a:r>
            <a:r>
              <a:rPr lang="en-US" b="1" dirty="0"/>
              <a:t> </a:t>
            </a:r>
            <a:r>
              <a:rPr lang="en-US" b="1" dirty="0" err="1"/>
              <a:t>uit</a:t>
            </a:r>
            <a:r>
              <a:rPr lang="en-US" b="1" dirty="0"/>
              <a:t> </a:t>
            </a:r>
            <a:r>
              <a:rPr lang="en-US" b="1" dirty="0" err="1"/>
              <a:t>mestopslag</a:t>
            </a:r>
            <a:endParaRPr lang="en-US" b="1" dirty="0"/>
          </a:p>
          <a:p>
            <a:pPr>
              <a:lnSpc>
                <a:spcPct val="170000"/>
              </a:lnSpc>
              <a:buNone/>
            </a:pPr>
            <a:r>
              <a:rPr lang="en-US" dirty="0"/>
              <a:t>‘Protocol 14-029 </a:t>
            </a:r>
            <a:r>
              <a:rPr lang="en-US" dirty="0" err="1"/>
              <a:t>Mest</a:t>
            </a:r>
            <a:r>
              <a:rPr lang="en-US" dirty="0"/>
              <a:t> CH</a:t>
            </a:r>
            <a:r>
              <a:rPr lang="en-US" baseline="-25000" dirty="0"/>
              <a:t>4</a:t>
            </a:r>
            <a:r>
              <a:rPr lang="en-US" dirty="0"/>
              <a:t>’ </a:t>
            </a:r>
            <a:r>
              <a:rPr lang="en-US" dirty="0">
                <a:sym typeface="Wingdings" pitchFamily="2" charset="2"/>
              </a:rPr>
              <a:t> for UNFCCC</a:t>
            </a:r>
            <a:endParaRPr lang="en-US" dirty="0"/>
          </a:p>
          <a:p>
            <a:pPr lvl="1"/>
            <a:r>
              <a:rPr lang="en-US" dirty="0"/>
              <a:t>2,6 Mt CO</a:t>
            </a:r>
            <a:r>
              <a:rPr lang="en-US" baseline="-25000" dirty="0"/>
              <a:t>2</a:t>
            </a:r>
            <a:r>
              <a:rPr lang="en-US" dirty="0"/>
              <a:t>-eq. (1,8 </a:t>
            </a:r>
            <a:r>
              <a:rPr lang="en-US" dirty="0" err="1"/>
              <a:t>runderen</a:t>
            </a:r>
            <a:r>
              <a:rPr lang="en-US" dirty="0"/>
              <a:t> &amp; 0,8 </a:t>
            </a:r>
            <a:r>
              <a:rPr lang="en-US" dirty="0" err="1"/>
              <a:t>varkens</a:t>
            </a:r>
            <a:r>
              <a:rPr lang="en-US" dirty="0"/>
              <a:t>) = 1,35% NL CO</a:t>
            </a:r>
            <a:r>
              <a:rPr lang="en-US" baseline="-25000" dirty="0"/>
              <a:t>2</a:t>
            </a:r>
            <a:r>
              <a:rPr lang="en-US" dirty="0"/>
              <a:t> </a:t>
            </a:r>
            <a:r>
              <a:rPr lang="en-US" dirty="0" err="1"/>
              <a:t>emissies</a:t>
            </a:r>
            <a:endParaRPr lang="en-US" dirty="0"/>
          </a:p>
          <a:p>
            <a:pPr lvl="1"/>
            <a:r>
              <a:rPr lang="en-US" dirty="0">
                <a:solidFill>
                  <a:srgbClr val="FF0000"/>
                </a:solidFill>
              </a:rPr>
              <a:t>≈38 kg CO</a:t>
            </a:r>
            <a:r>
              <a:rPr lang="en-US" baseline="-25000" dirty="0">
                <a:solidFill>
                  <a:srgbClr val="FF0000"/>
                </a:solidFill>
              </a:rPr>
              <a:t>2</a:t>
            </a:r>
            <a:r>
              <a:rPr lang="en-US" dirty="0">
                <a:solidFill>
                  <a:srgbClr val="FF0000"/>
                </a:solidFill>
              </a:rPr>
              <a:t>-eq.</a:t>
            </a:r>
            <a:r>
              <a:rPr lang="en-US" dirty="0"/>
              <a:t>/t </a:t>
            </a:r>
            <a:r>
              <a:rPr lang="en-US" dirty="0" err="1"/>
              <a:t>mest</a:t>
            </a:r>
            <a:r>
              <a:rPr lang="en-US" dirty="0"/>
              <a:t> </a:t>
            </a:r>
            <a:r>
              <a:rPr lang="en-US" dirty="0" err="1"/>
              <a:t>kan</a:t>
            </a:r>
            <a:r>
              <a:rPr lang="en-US" dirty="0"/>
              <a:t> </a:t>
            </a:r>
            <a:r>
              <a:rPr lang="en-US" dirty="0" err="1"/>
              <a:t>worden</a:t>
            </a:r>
            <a:r>
              <a:rPr lang="en-US" dirty="0"/>
              <a:t> </a:t>
            </a:r>
            <a:r>
              <a:rPr lang="en-US" dirty="0" err="1"/>
              <a:t>vermeden</a:t>
            </a:r>
            <a:r>
              <a:rPr lang="en-US" dirty="0"/>
              <a:t> (drijfmest - </a:t>
            </a:r>
            <a:r>
              <a:rPr lang="en-US" dirty="0" err="1"/>
              <a:t>rund</a:t>
            </a:r>
            <a:r>
              <a:rPr lang="en-US" dirty="0"/>
              <a:t>)</a:t>
            </a:r>
          </a:p>
          <a:p>
            <a:pPr lvl="1"/>
            <a:r>
              <a:rPr lang="en-US" dirty="0">
                <a:solidFill>
                  <a:srgbClr val="FF0000"/>
                </a:solidFill>
              </a:rPr>
              <a:t>≈63 kg CO</a:t>
            </a:r>
            <a:r>
              <a:rPr lang="en-US" baseline="-25000" dirty="0">
                <a:solidFill>
                  <a:srgbClr val="FF0000"/>
                </a:solidFill>
              </a:rPr>
              <a:t>2</a:t>
            </a:r>
            <a:r>
              <a:rPr lang="en-US" dirty="0">
                <a:solidFill>
                  <a:srgbClr val="FF0000"/>
                </a:solidFill>
              </a:rPr>
              <a:t>-eq.</a:t>
            </a:r>
            <a:r>
              <a:rPr lang="en-US" dirty="0"/>
              <a:t>/t </a:t>
            </a:r>
            <a:r>
              <a:rPr lang="en-US" dirty="0" err="1"/>
              <a:t>mest</a:t>
            </a:r>
            <a:r>
              <a:rPr lang="en-US" dirty="0"/>
              <a:t> </a:t>
            </a:r>
            <a:r>
              <a:rPr lang="en-US" dirty="0" err="1"/>
              <a:t>kan</a:t>
            </a:r>
            <a:r>
              <a:rPr lang="en-US" dirty="0"/>
              <a:t> </a:t>
            </a:r>
            <a:r>
              <a:rPr lang="en-US" dirty="0" err="1"/>
              <a:t>worden</a:t>
            </a:r>
            <a:r>
              <a:rPr lang="en-US" dirty="0"/>
              <a:t> </a:t>
            </a:r>
            <a:r>
              <a:rPr lang="en-US" dirty="0" err="1"/>
              <a:t>vermeden</a:t>
            </a:r>
            <a:r>
              <a:rPr lang="en-US" dirty="0"/>
              <a:t> (drijfmest </a:t>
            </a:r>
            <a:r>
              <a:rPr lang="en-US" dirty="0" err="1"/>
              <a:t>varkens</a:t>
            </a:r>
            <a:r>
              <a:rPr lang="en-US" dirty="0"/>
              <a:t>)</a:t>
            </a:r>
          </a:p>
          <a:p>
            <a:pPr>
              <a:buNone/>
            </a:pPr>
            <a:r>
              <a:rPr lang="en-US" b="1" dirty="0" err="1"/>
              <a:t>Onzekerheden</a:t>
            </a:r>
            <a:r>
              <a:rPr lang="en-US" b="1" dirty="0"/>
              <a:t>?</a:t>
            </a:r>
          </a:p>
          <a:p>
            <a:pPr lvl="1"/>
            <a:r>
              <a:rPr lang="en-US" dirty="0" err="1"/>
              <a:t>Geschatte</a:t>
            </a:r>
            <a:r>
              <a:rPr lang="en-US" dirty="0"/>
              <a:t> </a:t>
            </a:r>
            <a:r>
              <a:rPr lang="en-US" dirty="0" err="1"/>
              <a:t>onzekerheid</a:t>
            </a:r>
            <a:r>
              <a:rPr lang="en-US" dirty="0"/>
              <a:t> </a:t>
            </a:r>
            <a:r>
              <a:rPr lang="en-US" dirty="0" err="1"/>
              <a:t>EmissieFactoren</a:t>
            </a:r>
            <a:r>
              <a:rPr lang="en-US" dirty="0"/>
              <a:t> (EF) = </a:t>
            </a:r>
            <a:r>
              <a:rPr lang="en-US" dirty="0">
                <a:solidFill>
                  <a:srgbClr val="FF0000"/>
                </a:solidFill>
              </a:rPr>
              <a:t>100% </a:t>
            </a:r>
            <a:r>
              <a:rPr lang="en-US" dirty="0"/>
              <a:t>(NIR, 2014)!</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10</a:t>
            </a:fld>
            <a:endParaRPr lang="pl-PL"/>
          </a:p>
        </p:txBody>
      </p:sp>
      <p:graphicFrame>
        <p:nvGraphicFramePr>
          <p:cNvPr id="5" name="Tabel 4"/>
          <p:cNvGraphicFramePr>
            <a:graphicFrameLocks noGrp="1"/>
          </p:cNvGraphicFramePr>
          <p:nvPr>
            <p:extLst>
              <p:ext uri="{D42A27DB-BD31-4B8C-83A1-F6EECF244321}">
                <p14:modId xmlns:p14="http://schemas.microsoft.com/office/powerpoint/2010/main" val="3551208987"/>
              </p:ext>
            </p:extLst>
          </p:nvPr>
        </p:nvGraphicFramePr>
        <p:xfrm>
          <a:off x="251520" y="3933056"/>
          <a:ext cx="8496944" cy="1962912"/>
        </p:xfrm>
        <a:graphic>
          <a:graphicData uri="http://schemas.openxmlformats.org/drawingml/2006/table">
            <a:tbl>
              <a:tblPr/>
              <a:tblGrid>
                <a:gridCol w="695204">
                  <a:extLst>
                    <a:ext uri="{9D8B030D-6E8A-4147-A177-3AD203B41FA5}">
                      <a16:colId xmlns:a16="http://schemas.microsoft.com/office/drawing/2014/main" val="20000"/>
                    </a:ext>
                  </a:extLst>
                </a:gridCol>
                <a:gridCol w="708166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240027">
                <a:tc>
                  <a:txBody>
                    <a:bodyPr/>
                    <a:lstStyle/>
                    <a:p>
                      <a:pPr>
                        <a:lnSpc>
                          <a:spcPct val="115000"/>
                        </a:lnSpc>
                        <a:spcAft>
                          <a:spcPts val="0"/>
                        </a:spcAft>
                      </a:pPr>
                      <a:r>
                        <a:rPr lang="en-US" sz="1600" noProof="0" dirty="0" err="1">
                          <a:latin typeface="Calibri"/>
                          <a:ea typeface="Calibri"/>
                          <a:cs typeface="Verdana"/>
                        </a:rPr>
                        <a:t>EFij</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Verdana"/>
                        </a:rPr>
                        <a:t>Emission Factor (kg CH</a:t>
                      </a:r>
                      <a:r>
                        <a:rPr lang="en-US" sz="1600" baseline="-25000" noProof="0" dirty="0">
                          <a:latin typeface="Calibri"/>
                          <a:ea typeface="Calibri"/>
                          <a:cs typeface="Verdana"/>
                        </a:rPr>
                        <a:t>4</a:t>
                      </a:r>
                      <a:r>
                        <a:rPr lang="en-US" sz="1600" noProof="0" dirty="0">
                          <a:latin typeface="Calibri"/>
                          <a:ea typeface="Calibri"/>
                          <a:cs typeface="Verdana"/>
                        </a:rPr>
                        <a:t>/kg manure) per animal </a:t>
                      </a:r>
                      <a:r>
                        <a:rPr lang="en-US" sz="1600" noProof="0" dirty="0" err="1">
                          <a:latin typeface="Calibri"/>
                          <a:ea typeface="Calibri"/>
                          <a:cs typeface="Verdana"/>
                        </a:rPr>
                        <a:t>category</a:t>
                      </a:r>
                      <a:r>
                        <a:rPr lang="en-US" sz="1600" baseline="30000" noProof="0" dirty="0" err="1">
                          <a:latin typeface="Calibri"/>
                          <a:ea typeface="Calibri"/>
                          <a:cs typeface="Verdana"/>
                        </a:rPr>
                        <a:t>i</a:t>
                      </a:r>
                      <a:r>
                        <a:rPr lang="en-US" sz="1600" noProof="0" dirty="0">
                          <a:latin typeface="Calibri"/>
                          <a:ea typeface="Calibri"/>
                          <a:cs typeface="Verdana"/>
                        </a:rPr>
                        <a:t> and manure management system</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Times New Roman"/>
                        </a:rPr>
                        <a:t>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0053">
                <a:tc>
                  <a:txBody>
                    <a:bodyPr/>
                    <a:lstStyle/>
                    <a:p>
                      <a:pPr>
                        <a:lnSpc>
                          <a:spcPct val="115000"/>
                        </a:lnSpc>
                        <a:spcAft>
                          <a:spcPts val="0"/>
                        </a:spcAft>
                      </a:pPr>
                      <a:r>
                        <a:rPr lang="en-US" sz="1600" noProof="0" dirty="0" err="1">
                          <a:latin typeface="Calibri"/>
                          <a:ea typeface="Calibri"/>
                          <a:cs typeface="Verdana"/>
                        </a:rPr>
                        <a:t>OMij</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Verdana"/>
                        </a:rPr>
                        <a:t>Fraction organic matter (kg OM/kg manure) excreted by animal </a:t>
                      </a:r>
                      <a:r>
                        <a:rPr lang="en-US" sz="1600" noProof="0" dirty="0" err="1">
                          <a:latin typeface="Calibri"/>
                          <a:ea typeface="Calibri"/>
                          <a:cs typeface="Verdana"/>
                        </a:rPr>
                        <a:t>category</a:t>
                      </a:r>
                      <a:r>
                        <a:rPr lang="en-US" sz="1600" baseline="30000" noProof="0" dirty="0" err="1">
                          <a:latin typeface="Calibri"/>
                          <a:ea typeface="Calibri"/>
                          <a:cs typeface="Verdana"/>
                        </a:rPr>
                        <a:t>i</a:t>
                      </a:r>
                      <a:r>
                        <a:rPr lang="en-US" sz="1600" noProof="0" dirty="0">
                          <a:latin typeface="Calibri"/>
                          <a:ea typeface="Calibri"/>
                          <a:cs typeface="Verdana"/>
                        </a:rPr>
                        <a:t> in manure management </a:t>
                      </a:r>
                      <a:r>
                        <a:rPr lang="en-US" sz="1600" noProof="0" dirty="0" err="1">
                          <a:latin typeface="Calibri"/>
                          <a:ea typeface="Calibri"/>
                          <a:cs typeface="Verdana"/>
                        </a:rPr>
                        <a:t>system</a:t>
                      </a:r>
                      <a:r>
                        <a:rPr lang="en-US" sz="1600" baseline="30000" noProof="0" dirty="0" err="1">
                          <a:latin typeface="Calibri"/>
                          <a:ea typeface="Calibri"/>
                          <a:cs typeface="Verdana"/>
                        </a:rPr>
                        <a:t>j</a:t>
                      </a:r>
                      <a:endParaRPr lang="en-US" sz="1600" baseline="300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Times New Roman"/>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053">
                <a:tc>
                  <a:txBody>
                    <a:bodyPr/>
                    <a:lstStyle/>
                    <a:p>
                      <a:pPr>
                        <a:lnSpc>
                          <a:spcPct val="115000"/>
                        </a:lnSpc>
                        <a:spcAft>
                          <a:spcPts val="0"/>
                        </a:spcAft>
                      </a:pPr>
                      <a:r>
                        <a:rPr lang="en-US" sz="1600" noProof="0" dirty="0" err="1">
                          <a:latin typeface="Calibri"/>
                          <a:ea typeface="Calibri"/>
                          <a:cs typeface="Verdana"/>
                        </a:rPr>
                        <a:t>Boij</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Verdana"/>
                        </a:rPr>
                        <a:t>Max. methane production potential (m</a:t>
                      </a:r>
                      <a:r>
                        <a:rPr lang="en-US" sz="1600" baseline="30000" noProof="0" dirty="0">
                          <a:latin typeface="Calibri"/>
                          <a:ea typeface="Calibri"/>
                          <a:cs typeface="Verdana"/>
                        </a:rPr>
                        <a:t>3</a:t>
                      </a:r>
                      <a:r>
                        <a:rPr lang="en-US" sz="1600" noProof="0" dirty="0">
                          <a:latin typeface="Calibri"/>
                          <a:ea typeface="Calibri"/>
                          <a:cs typeface="Verdana"/>
                        </a:rPr>
                        <a:t> CH</a:t>
                      </a:r>
                      <a:r>
                        <a:rPr lang="en-US" sz="1600" baseline="-25000" noProof="0" dirty="0">
                          <a:latin typeface="Calibri"/>
                          <a:ea typeface="Calibri"/>
                          <a:cs typeface="Verdana"/>
                        </a:rPr>
                        <a:t>4</a:t>
                      </a:r>
                      <a:r>
                        <a:rPr lang="en-US" sz="1600" noProof="0" dirty="0">
                          <a:latin typeface="Calibri"/>
                          <a:ea typeface="Calibri"/>
                          <a:cs typeface="Verdana"/>
                        </a:rPr>
                        <a:t>/kg OM) for manure produced by animal </a:t>
                      </a:r>
                      <a:r>
                        <a:rPr lang="en-US" sz="1600" noProof="0" dirty="0" err="1">
                          <a:latin typeface="Calibri"/>
                          <a:ea typeface="Calibri"/>
                          <a:cs typeface="Verdana"/>
                        </a:rPr>
                        <a:t>category</a:t>
                      </a:r>
                      <a:r>
                        <a:rPr lang="en-US" sz="1600" baseline="30000" noProof="0" dirty="0" err="1">
                          <a:latin typeface="Calibri"/>
                          <a:ea typeface="Calibri"/>
                          <a:cs typeface="Verdana"/>
                        </a:rPr>
                        <a:t>i</a:t>
                      </a:r>
                      <a:r>
                        <a:rPr lang="en-US" sz="1600" baseline="0" noProof="0" dirty="0">
                          <a:latin typeface="Calibri"/>
                          <a:ea typeface="Calibri"/>
                          <a:cs typeface="Verdana"/>
                        </a:rPr>
                        <a:t> </a:t>
                      </a:r>
                      <a:r>
                        <a:rPr lang="en-US" sz="1600" noProof="0" dirty="0">
                          <a:latin typeface="Calibri"/>
                          <a:ea typeface="Calibri"/>
                          <a:cs typeface="Verdana"/>
                        </a:rPr>
                        <a:t>and manure management </a:t>
                      </a:r>
                      <a:r>
                        <a:rPr lang="en-US" sz="1600" noProof="0" dirty="0" err="1">
                          <a:latin typeface="Calibri"/>
                          <a:ea typeface="Calibri"/>
                          <a:cs typeface="Verdana"/>
                        </a:rPr>
                        <a:t>system</a:t>
                      </a:r>
                      <a:r>
                        <a:rPr lang="en-US" sz="1600" baseline="30000" noProof="0" dirty="0" err="1">
                          <a:latin typeface="Calibri"/>
                          <a:ea typeface="Calibri"/>
                          <a:cs typeface="Verdana"/>
                        </a:rPr>
                        <a:t>j</a:t>
                      </a:r>
                      <a:endParaRPr lang="en-US" sz="1600" baseline="300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Times New Roman"/>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027">
                <a:tc>
                  <a:txBody>
                    <a:bodyPr/>
                    <a:lstStyle/>
                    <a:p>
                      <a:pPr>
                        <a:lnSpc>
                          <a:spcPct val="115000"/>
                        </a:lnSpc>
                        <a:spcAft>
                          <a:spcPts val="0"/>
                        </a:spcAft>
                      </a:pPr>
                      <a:r>
                        <a:rPr lang="en-US" sz="1600" noProof="0" dirty="0" err="1">
                          <a:latin typeface="Calibri"/>
                          <a:ea typeface="Calibri"/>
                          <a:cs typeface="Verdana"/>
                        </a:rPr>
                        <a:t>MCFj</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Verdana"/>
                        </a:rPr>
                        <a:t>Methane conversion factor of</a:t>
                      </a:r>
                      <a:r>
                        <a:rPr lang="en-US" sz="1600" baseline="0" noProof="0" dirty="0">
                          <a:latin typeface="Calibri"/>
                          <a:ea typeface="Calibri"/>
                          <a:cs typeface="Verdana"/>
                        </a:rPr>
                        <a:t> manure management </a:t>
                      </a:r>
                      <a:r>
                        <a:rPr lang="en-US" sz="1600" baseline="0" noProof="0" dirty="0" err="1">
                          <a:latin typeface="Calibri"/>
                          <a:ea typeface="Calibri"/>
                          <a:cs typeface="Verdana"/>
                        </a:rPr>
                        <a:t>system</a:t>
                      </a:r>
                      <a:r>
                        <a:rPr lang="en-US" sz="1600" baseline="30000" noProof="0" dirty="0" err="1">
                          <a:latin typeface="Calibri"/>
                          <a:ea typeface="Calibri"/>
                          <a:cs typeface="Verdana"/>
                        </a:rPr>
                        <a:t>j</a:t>
                      </a:r>
                      <a:r>
                        <a:rPr lang="en-US" sz="1600" baseline="0" noProof="0" dirty="0">
                          <a:latin typeface="Calibri"/>
                          <a:ea typeface="Calibri"/>
                          <a:cs typeface="Verdana"/>
                        </a:rPr>
                        <a:t> (% of Bo)</a:t>
                      </a:r>
                      <a:endParaRPr lang="en-US" sz="1600" noProof="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noProof="0" dirty="0">
                          <a:latin typeface="Calibri"/>
                          <a:ea typeface="Calibri"/>
                          <a:cs typeface="Times New Roman"/>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itel 1"/>
          <p:cNvSpPr>
            <a:spLocks noGrp="1"/>
          </p:cNvSpPr>
          <p:nvPr>
            <p:ph type="title"/>
          </p:nvPr>
        </p:nvSpPr>
        <p:spPr/>
        <p:txBody>
          <a:bodyPr>
            <a:normAutofit/>
          </a:bodyPr>
          <a:lstStyle/>
          <a:p>
            <a:r>
              <a:rPr lang="en-GB" sz="2800" b="1" dirty="0">
                <a:solidFill>
                  <a:srgbClr val="008000"/>
                </a:solidFill>
              </a:rPr>
              <a:t>TOEGEVOEGDE WAARDE? CH</a:t>
            </a:r>
            <a:r>
              <a:rPr lang="en-GB" sz="2800" b="1" baseline="-25000" dirty="0">
                <a:solidFill>
                  <a:srgbClr val="008000"/>
                </a:solidFill>
              </a:rPr>
              <a:t>4</a:t>
            </a:r>
            <a:r>
              <a:rPr lang="en-GB" sz="2800" b="1" dirty="0">
                <a:solidFill>
                  <a:srgbClr val="008000"/>
                </a:solidFill>
              </a:rPr>
              <a:t> BONUS?</a:t>
            </a:r>
          </a:p>
        </p:txBody>
      </p:sp>
    </p:spTree>
    <p:extLst>
      <p:ext uri="{BB962C8B-B14F-4D97-AF65-F5344CB8AC3E}">
        <p14:creationId xmlns:p14="http://schemas.microsoft.com/office/powerpoint/2010/main" val="393110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sz="2000" b="1" dirty="0"/>
              <a:t>IEF CH</a:t>
            </a:r>
            <a:r>
              <a:rPr lang="nl-NL" sz="2000" b="1" baseline="-25000" dirty="0"/>
              <a:t>4</a:t>
            </a:r>
            <a:r>
              <a:rPr lang="nl-NL" sz="2000" b="1" dirty="0"/>
              <a:t> mestbeheer afhankelijk van volgende variabelen:</a:t>
            </a:r>
          </a:p>
          <a:p>
            <a:pPr lvl="1"/>
            <a:r>
              <a:rPr lang="nl-NL" sz="1600" dirty="0"/>
              <a:t>Bo </a:t>
            </a:r>
            <a:r>
              <a:rPr lang="nl-NL" sz="1600" dirty="0">
                <a:sym typeface="Wingdings" pitchFamily="2" charset="2"/>
              </a:rPr>
              <a:t> variatie in </a:t>
            </a:r>
            <a:r>
              <a:rPr lang="nl-NL" sz="1600" dirty="0" err="1">
                <a:sym typeface="Wingdings" pitchFamily="2" charset="2"/>
              </a:rPr>
              <a:t>NIRs</a:t>
            </a:r>
            <a:r>
              <a:rPr lang="nl-NL" sz="1600" dirty="0">
                <a:sym typeface="Wingdings" pitchFamily="2" charset="2"/>
              </a:rPr>
              <a:t> van 0,14 – 0,25 voor rund en 0,3 – 0,46 voor varkens</a:t>
            </a:r>
          </a:p>
          <a:p>
            <a:pPr lvl="1"/>
            <a:r>
              <a:rPr lang="nl-NL" sz="1600" dirty="0"/>
              <a:t>MCF </a:t>
            </a:r>
            <a:r>
              <a:rPr lang="nl-NL" sz="1600" dirty="0">
                <a:sym typeface="Wingdings" pitchFamily="2" charset="2"/>
              </a:rPr>
              <a:t> variatie in </a:t>
            </a:r>
            <a:r>
              <a:rPr lang="nl-NL" sz="1600" dirty="0" err="1">
                <a:sym typeface="Wingdings" pitchFamily="2" charset="2"/>
              </a:rPr>
              <a:t>NIRs</a:t>
            </a:r>
            <a:r>
              <a:rPr lang="nl-NL" sz="1600" dirty="0">
                <a:sym typeface="Wingdings" pitchFamily="2" charset="2"/>
              </a:rPr>
              <a:t> van 0,1 – 0,39 voor rund en 0,1 – 0,25 voor varkens</a:t>
            </a:r>
          </a:p>
          <a:p>
            <a:pPr lvl="1"/>
            <a:r>
              <a:rPr lang="nl-NL" sz="1600" dirty="0"/>
              <a:t>VS </a:t>
            </a:r>
            <a:r>
              <a:rPr lang="nl-NL" sz="1600" dirty="0">
                <a:sym typeface="Wingdings" pitchFamily="2" charset="2"/>
              </a:rPr>
              <a:t>Recentelijk aangepast voor NL – varkens (o.a. sterk afhankelijk van voeding)</a:t>
            </a:r>
            <a:endParaRPr lang="nl-NL" sz="1600" dirty="0"/>
          </a:p>
          <a:p>
            <a:r>
              <a:rPr lang="nl-NL" sz="2000" b="1" dirty="0"/>
              <a:t>Belangrijke procesfactoren CH4 vorming</a:t>
            </a:r>
          </a:p>
          <a:p>
            <a:pPr lvl="1"/>
            <a:r>
              <a:rPr lang="nl-NL" sz="1600" dirty="0"/>
              <a:t>Processen die zorgen voor afbraak organische stof (VS)</a:t>
            </a:r>
          </a:p>
          <a:p>
            <a:pPr lvl="1"/>
            <a:r>
              <a:rPr lang="nl-NL" sz="1600" dirty="0"/>
              <a:t>Verblijftijd mest in mestopslag</a:t>
            </a:r>
          </a:p>
          <a:p>
            <a:pPr lvl="1"/>
            <a:r>
              <a:rPr lang="nl-NL" sz="1600" dirty="0"/>
              <a:t>Temperatuur (metingen) in mestopslag</a:t>
            </a:r>
          </a:p>
          <a:p>
            <a:pPr lvl="1"/>
            <a:r>
              <a:rPr lang="nl-NL" sz="1600" dirty="0"/>
              <a:t>Vorming van toplaag/korst en gelaagdheid in opslag</a:t>
            </a:r>
          </a:p>
          <a:p>
            <a:pPr lvl="1"/>
            <a:r>
              <a:rPr lang="nl-NL" sz="1600" dirty="0"/>
              <a:t>Invloed van actief/passief mengen op korstvorming en gelaagdheid</a:t>
            </a:r>
          </a:p>
          <a:p>
            <a:pPr lvl="1"/>
            <a:r>
              <a:rPr lang="nl-NL" sz="1600" dirty="0"/>
              <a:t>CH</a:t>
            </a:r>
            <a:r>
              <a:rPr lang="nl-NL" sz="1600" baseline="-25000" dirty="0"/>
              <a:t>4</a:t>
            </a:r>
            <a:r>
              <a:rPr lang="nl-NL" sz="1600" dirty="0"/>
              <a:t> metingen in stal vraagt om verdeelsleutel CH</a:t>
            </a:r>
            <a:r>
              <a:rPr lang="nl-NL" sz="1600" baseline="-25000" dirty="0"/>
              <a:t>4</a:t>
            </a:r>
            <a:r>
              <a:rPr lang="nl-NL" sz="1600" dirty="0"/>
              <a:t> aan pensfermentatie en mestopslag</a:t>
            </a:r>
          </a:p>
          <a:p>
            <a:endParaRPr lang="nl-NL" sz="2000" b="1" dirty="0"/>
          </a:p>
          <a:p>
            <a:r>
              <a:rPr lang="nl-NL" sz="2000" b="1" dirty="0"/>
              <a:t>Waarom is gedegen CO</a:t>
            </a:r>
            <a:r>
              <a:rPr lang="nl-NL" sz="2000" b="1" baseline="-25000" dirty="0"/>
              <a:t>2</a:t>
            </a:r>
            <a:r>
              <a:rPr lang="nl-NL" sz="2000" b="1" dirty="0"/>
              <a:t>-boekhouding belangrijk?  </a:t>
            </a:r>
          </a:p>
          <a:p>
            <a:endParaRPr lang="nl-NL" sz="2000" dirty="0"/>
          </a:p>
          <a:p>
            <a:pPr lvl="1"/>
            <a:endParaRPr lang="nl-NL" sz="2000" dirty="0"/>
          </a:p>
          <a:p>
            <a:endParaRPr lang="nl-NL" sz="2000" dirty="0"/>
          </a:p>
          <a:p>
            <a:endParaRPr lang="nl-NL" sz="2000"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11</a:t>
            </a:fld>
            <a:endParaRPr lang="pl-PL"/>
          </a:p>
        </p:txBody>
      </p:sp>
      <p:sp>
        <p:nvSpPr>
          <p:cNvPr id="5" name="Titel 1"/>
          <p:cNvSpPr>
            <a:spLocks noGrp="1"/>
          </p:cNvSpPr>
          <p:nvPr>
            <p:ph type="title"/>
          </p:nvPr>
        </p:nvSpPr>
        <p:spPr>
          <a:xfrm>
            <a:off x="457200" y="274638"/>
            <a:ext cx="8229600" cy="1143000"/>
          </a:xfrm>
        </p:spPr>
        <p:txBody>
          <a:bodyPr>
            <a:normAutofit/>
          </a:bodyPr>
          <a:lstStyle/>
          <a:p>
            <a:r>
              <a:rPr lang="en-GB" sz="2800" b="1" dirty="0">
                <a:solidFill>
                  <a:srgbClr val="008000"/>
                </a:solidFill>
              </a:rPr>
              <a:t>ONZEKERHEDEN OVER (VERMEDEN) CH</a:t>
            </a:r>
            <a:r>
              <a:rPr lang="en-GB" sz="2800" b="1" baseline="-25000" dirty="0">
                <a:solidFill>
                  <a:srgbClr val="008000"/>
                </a:solidFill>
              </a:rPr>
              <a:t>4</a:t>
            </a:r>
            <a:r>
              <a:rPr lang="en-GB" sz="2800" b="1" dirty="0">
                <a:solidFill>
                  <a:srgbClr val="008000"/>
                </a:solidFill>
              </a:rPr>
              <a:t> EMISSIES </a:t>
            </a:r>
            <a:br>
              <a:rPr lang="en-GB" sz="2800" b="1" dirty="0">
                <a:solidFill>
                  <a:srgbClr val="008000"/>
                </a:solidFill>
              </a:rPr>
            </a:br>
            <a:r>
              <a:rPr lang="en-GB" sz="2800" b="1" dirty="0">
                <a:solidFill>
                  <a:srgbClr val="008000"/>
                </a:solidFill>
              </a:rPr>
              <a:t>MEST OPSLAG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435280" cy="4525963"/>
          </a:xfrm>
        </p:spPr>
        <p:txBody>
          <a:bodyPr>
            <a:normAutofit/>
          </a:bodyPr>
          <a:lstStyle/>
          <a:p>
            <a:r>
              <a:rPr lang="nl-NL" sz="2400" b="1" dirty="0"/>
              <a:t>EF variatie (NL) voor varkens (vanwege hogere VS)</a:t>
            </a:r>
          </a:p>
          <a:p>
            <a:pPr lvl="1"/>
            <a:r>
              <a:rPr lang="nl-NL" sz="2000" dirty="0"/>
              <a:t>EF = 2,95 kg CH</a:t>
            </a:r>
            <a:r>
              <a:rPr lang="nl-NL" sz="2000" baseline="-25000" dirty="0"/>
              <a:t>4</a:t>
            </a:r>
            <a:r>
              <a:rPr lang="nl-NL" sz="2000" dirty="0"/>
              <a:t>/</a:t>
            </a:r>
            <a:r>
              <a:rPr lang="nl-NL" sz="2000" dirty="0" err="1"/>
              <a:t>head</a:t>
            </a:r>
            <a:r>
              <a:rPr lang="nl-NL" sz="2000" dirty="0"/>
              <a:t>/</a:t>
            </a:r>
            <a:r>
              <a:rPr lang="nl-NL" sz="2000" dirty="0" err="1"/>
              <a:t>year</a:t>
            </a:r>
            <a:r>
              <a:rPr lang="nl-NL" sz="2000" dirty="0"/>
              <a:t> (NIR, 2014)</a:t>
            </a:r>
          </a:p>
          <a:p>
            <a:pPr lvl="1"/>
            <a:r>
              <a:rPr lang="nl-NL" sz="2000" dirty="0"/>
              <a:t>EF = 6,83 kg CH</a:t>
            </a:r>
            <a:r>
              <a:rPr lang="nl-NL" sz="2000" baseline="-25000" dirty="0"/>
              <a:t>4</a:t>
            </a:r>
            <a:r>
              <a:rPr lang="nl-NL" sz="2000" dirty="0"/>
              <a:t>/</a:t>
            </a:r>
            <a:r>
              <a:rPr lang="nl-NL" sz="2000" dirty="0" err="1"/>
              <a:t>head</a:t>
            </a:r>
            <a:r>
              <a:rPr lang="nl-NL" sz="2000" dirty="0"/>
              <a:t>/</a:t>
            </a:r>
            <a:r>
              <a:rPr lang="nl-NL" sz="2000" dirty="0" err="1"/>
              <a:t>year</a:t>
            </a:r>
            <a:r>
              <a:rPr lang="nl-NL" sz="2000" dirty="0"/>
              <a:t> (NIR, 2015) </a:t>
            </a:r>
          </a:p>
          <a:p>
            <a:pPr lvl="1"/>
            <a:r>
              <a:rPr lang="nl-NL" sz="2000" dirty="0"/>
              <a:t>= 2,3 keer hoger!</a:t>
            </a:r>
            <a:endParaRPr lang="nl-NL" sz="2400" dirty="0"/>
          </a:p>
          <a:p>
            <a:r>
              <a:rPr lang="nl-NL" sz="2400" b="1" dirty="0"/>
              <a:t>CH</a:t>
            </a:r>
            <a:r>
              <a:rPr lang="nl-NL" sz="2400" b="1" baseline="-25000" dirty="0"/>
              <a:t>4</a:t>
            </a:r>
            <a:r>
              <a:rPr lang="nl-NL" sz="2400" b="1" dirty="0"/>
              <a:t> </a:t>
            </a:r>
            <a:r>
              <a:rPr lang="nl-NL" sz="2400" b="1" dirty="0" err="1"/>
              <a:t>Capture</a:t>
            </a:r>
            <a:r>
              <a:rPr lang="nl-NL" sz="2400" b="1" dirty="0"/>
              <a:t> Efficiency (CE)</a:t>
            </a:r>
          </a:p>
          <a:p>
            <a:pPr lvl="1"/>
            <a:r>
              <a:rPr lang="nl-NL" sz="2000" dirty="0"/>
              <a:t>50% van CH</a:t>
            </a:r>
            <a:r>
              <a:rPr lang="nl-NL" sz="2000" baseline="-25000" dirty="0"/>
              <a:t>4</a:t>
            </a:r>
            <a:r>
              <a:rPr lang="nl-NL" sz="2000" dirty="0"/>
              <a:t> uitstoot</a:t>
            </a:r>
          </a:p>
          <a:p>
            <a:pPr lvl="1"/>
            <a:r>
              <a:rPr lang="nl-NL" sz="2000" dirty="0"/>
              <a:t>95% van CH</a:t>
            </a:r>
            <a:r>
              <a:rPr lang="nl-NL" sz="2000" baseline="-25000" dirty="0"/>
              <a:t>4</a:t>
            </a:r>
            <a:r>
              <a:rPr lang="nl-NL" sz="2000" dirty="0"/>
              <a:t> uitstoot</a:t>
            </a:r>
          </a:p>
          <a:p>
            <a:r>
              <a:rPr lang="nl-NL" sz="2400" b="1" dirty="0"/>
              <a:t>EF en CE beïnvloeden kosteneffectiviteit van mestvergisting</a:t>
            </a:r>
          </a:p>
          <a:p>
            <a:pPr lvl="1"/>
            <a:r>
              <a:rPr lang="nl-NL" sz="2000" dirty="0"/>
              <a:t>EUR/tCO</a:t>
            </a:r>
            <a:r>
              <a:rPr lang="nl-NL" sz="2000" baseline="-25000" dirty="0"/>
              <a:t>2</a:t>
            </a:r>
            <a:r>
              <a:rPr lang="nl-NL" sz="2000" dirty="0"/>
              <a:t>-eq.</a:t>
            </a:r>
            <a:endParaRPr lang="nl-NL" sz="1600" dirty="0"/>
          </a:p>
          <a:p>
            <a:endParaRPr lang="nl-NL" sz="2000" dirty="0"/>
          </a:p>
          <a:p>
            <a:endParaRPr lang="nl-NL" sz="2000"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12</a:t>
            </a:fld>
            <a:endParaRPr lang="pl-PL"/>
          </a:p>
        </p:txBody>
      </p:sp>
      <p:sp>
        <p:nvSpPr>
          <p:cNvPr id="5" name="Titel 1"/>
          <p:cNvSpPr>
            <a:spLocks noGrp="1"/>
          </p:cNvSpPr>
          <p:nvPr>
            <p:ph type="title"/>
          </p:nvPr>
        </p:nvSpPr>
        <p:spPr>
          <a:xfrm>
            <a:off x="457200" y="274638"/>
            <a:ext cx="8229600" cy="1143000"/>
          </a:xfrm>
        </p:spPr>
        <p:txBody>
          <a:bodyPr>
            <a:normAutofit/>
          </a:bodyPr>
          <a:lstStyle/>
          <a:p>
            <a:r>
              <a:rPr lang="en-GB" sz="2800" b="1" dirty="0">
                <a:solidFill>
                  <a:srgbClr val="008000"/>
                </a:solidFill>
              </a:rPr>
              <a:t>BELANG VAN GOEDE BROEIKASGAS BOEKHOUDING</a:t>
            </a:r>
            <a:br>
              <a:rPr lang="en-GB" sz="2800" b="1" dirty="0">
                <a:solidFill>
                  <a:srgbClr val="008000"/>
                </a:solidFill>
              </a:rPr>
            </a:br>
            <a:r>
              <a:rPr lang="en-GB" sz="2000" b="1" dirty="0">
                <a:solidFill>
                  <a:srgbClr val="008000"/>
                </a:solidFill>
              </a:rPr>
              <a:t>VOORBEELD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3DBBFD22-53F5-4D15-ADCF-5159585BD162}" type="slidenum">
              <a:rPr lang="pl-PL" smtClean="0"/>
              <a:pPr/>
              <a:t>13</a:t>
            </a:fld>
            <a:endParaRPr lang="pl-PL"/>
          </a:p>
        </p:txBody>
      </p:sp>
      <p:sp>
        <p:nvSpPr>
          <p:cNvPr id="6" name="Titel 1"/>
          <p:cNvSpPr>
            <a:spLocks noGrp="1"/>
          </p:cNvSpPr>
          <p:nvPr>
            <p:ph type="title"/>
          </p:nvPr>
        </p:nvSpPr>
        <p:spPr>
          <a:xfrm>
            <a:off x="457200" y="274638"/>
            <a:ext cx="8229600" cy="1143000"/>
          </a:xfrm>
        </p:spPr>
        <p:txBody>
          <a:bodyPr>
            <a:normAutofit/>
          </a:bodyPr>
          <a:lstStyle/>
          <a:p>
            <a:r>
              <a:rPr lang="en-GB" sz="3100" b="1" dirty="0">
                <a:solidFill>
                  <a:srgbClr val="008000"/>
                </a:solidFill>
              </a:rPr>
              <a:t>KOSTENEFFECTIVITEIT MESTVERGISTING</a:t>
            </a:r>
            <a:br>
              <a:rPr lang="en-GB" b="1" dirty="0">
                <a:solidFill>
                  <a:srgbClr val="008000"/>
                </a:solidFill>
              </a:rPr>
            </a:br>
            <a:r>
              <a:rPr lang="en-GB" sz="2000" b="1" dirty="0">
                <a:solidFill>
                  <a:srgbClr val="FF0000"/>
                </a:solidFill>
              </a:rPr>
              <a:t>EUR/tCO</a:t>
            </a:r>
            <a:r>
              <a:rPr lang="en-GB" sz="2000" b="1" baseline="-25000" dirty="0">
                <a:solidFill>
                  <a:srgbClr val="FF0000"/>
                </a:solidFill>
              </a:rPr>
              <a:t>2</a:t>
            </a:r>
            <a:r>
              <a:rPr lang="en-GB" sz="2000" b="1" dirty="0">
                <a:solidFill>
                  <a:srgbClr val="FF0000"/>
                </a:solidFill>
              </a:rPr>
              <a:t> in </a:t>
            </a:r>
            <a:r>
              <a:rPr lang="en-GB" sz="2000" b="1" dirty="0" err="1">
                <a:solidFill>
                  <a:srgbClr val="FF0000"/>
                </a:solidFill>
              </a:rPr>
              <a:t>plaats</a:t>
            </a:r>
            <a:r>
              <a:rPr lang="en-GB" sz="2000" b="1" dirty="0">
                <a:solidFill>
                  <a:srgbClr val="FF0000"/>
                </a:solidFill>
              </a:rPr>
              <a:t> van EUR/kWh</a:t>
            </a:r>
          </a:p>
        </p:txBody>
      </p:sp>
      <p:graphicFrame>
        <p:nvGraphicFramePr>
          <p:cNvPr id="7" name="Tabel 6"/>
          <p:cNvGraphicFramePr>
            <a:graphicFrameLocks noGrp="1"/>
          </p:cNvGraphicFramePr>
          <p:nvPr>
            <p:extLst>
              <p:ext uri="{D42A27DB-BD31-4B8C-83A1-F6EECF244321}">
                <p14:modId xmlns:p14="http://schemas.microsoft.com/office/powerpoint/2010/main" val="1398531148"/>
              </p:ext>
            </p:extLst>
          </p:nvPr>
        </p:nvGraphicFramePr>
        <p:xfrm>
          <a:off x="323528" y="1628800"/>
          <a:ext cx="8229600" cy="4259961"/>
        </p:xfrm>
        <a:graphic>
          <a:graphicData uri="http://schemas.openxmlformats.org/drawingml/2006/table">
            <a:tbl>
              <a:tblPr firstRow="1" firstCol="1" bandRow="1">
                <a:tableStyleId>{7E9639D4-E3E2-4D34-9284-5A2195B3D0D7}</a:tableStyleId>
              </a:tblPr>
              <a:tblGrid>
                <a:gridCol w="496855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676872">
                  <a:extLst>
                    <a:ext uri="{9D8B030D-6E8A-4147-A177-3AD203B41FA5}">
                      <a16:colId xmlns:a16="http://schemas.microsoft.com/office/drawing/2014/main" val="20002"/>
                    </a:ext>
                  </a:extLst>
                </a:gridCol>
              </a:tblGrid>
              <a:tr h="190500">
                <a:tc>
                  <a:txBody>
                    <a:bodyPr/>
                    <a:lstStyle/>
                    <a:p>
                      <a:pPr>
                        <a:lnSpc>
                          <a:spcPct val="107000"/>
                        </a:lnSpc>
                      </a:pPr>
                      <a:r>
                        <a:rPr lang="nl-NL" sz="2000" dirty="0">
                          <a:effectLst/>
                        </a:rPr>
                        <a:t>INDICATIEF!!!!</a:t>
                      </a:r>
                      <a:endParaRPr lang="en-GB" sz="2000" dirty="0">
                        <a:effectLst/>
                        <a:latin typeface="Calibri" panose="020F0502020204030204" pitchFamily="34" charset="0"/>
                      </a:endParaRPr>
                    </a:p>
                  </a:txBody>
                  <a:tcPr marL="68580" marR="68580" marT="9525" marB="0">
                    <a:solidFill>
                      <a:srgbClr val="008000"/>
                    </a:solidFill>
                  </a:tcPr>
                </a:tc>
                <a:tc>
                  <a:txBody>
                    <a:bodyPr/>
                    <a:lstStyle/>
                    <a:p>
                      <a:pPr algn="ctr">
                        <a:lnSpc>
                          <a:spcPct val="115000"/>
                        </a:lnSpc>
                        <a:spcAft>
                          <a:spcPts val="0"/>
                        </a:spcAft>
                      </a:pPr>
                      <a:r>
                        <a:rPr lang="nl-NL" sz="2000">
                          <a:effectLst/>
                        </a:rPr>
                        <a:t>Costs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008000"/>
                    </a:solidFill>
                  </a:tcPr>
                </a:tc>
                <a:tc>
                  <a:txBody>
                    <a:bodyPr/>
                    <a:lstStyle/>
                    <a:p>
                      <a:pPr algn="ctr">
                        <a:lnSpc>
                          <a:spcPct val="115000"/>
                        </a:lnSpc>
                        <a:spcAft>
                          <a:spcPts val="0"/>
                        </a:spcAft>
                      </a:pPr>
                      <a:r>
                        <a:rPr lang="nl-NL" sz="2000" dirty="0" err="1">
                          <a:effectLst/>
                        </a:rPr>
                        <a:t>Costs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008000"/>
                    </a:solidFill>
                  </a:tcPr>
                </a:tc>
                <a:extLst>
                  <a:ext uri="{0D108BD9-81ED-4DB2-BD59-A6C34878D82A}">
                    <a16:rowId xmlns:a16="http://schemas.microsoft.com/office/drawing/2014/main" val="10000"/>
                  </a:ext>
                </a:extLst>
              </a:tr>
              <a:tr h="190500">
                <a:tc>
                  <a:txBody>
                    <a:bodyPr/>
                    <a:lstStyle/>
                    <a:p>
                      <a:pPr>
                        <a:lnSpc>
                          <a:spcPct val="107000"/>
                        </a:lnSpc>
                      </a:pPr>
                      <a:endParaRPr lang="en-GB" sz="1800" dirty="0">
                        <a:effectLst/>
                        <a:latin typeface="Calibri" panose="020F0502020204030204" pitchFamily="34" charset="0"/>
                      </a:endParaRPr>
                    </a:p>
                  </a:txBody>
                  <a:tcPr marL="68580" marR="68580" marT="9525" marB="0"/>
                </a:tc>
                <a:tc>
                  <a:txBody>
                    <a:bodyPr/>
                    <a:lstStyle/>
                    <a:p>
                      <a:pPr algn="ctr">
                        <a:lnSpc>
                          <a:spcPct val="115000"/>
                        </a:lnSpc>
                        <a:spcAft>
                          <a:spcPts val="0"/>
                        </a:spcAft>
                      </a:pPr>
                      <a:r>
                        <a:rPr lang="nl-NL" sz="1800">
                          <a:effectLst/>
                        </a:rPr>
                        <a:t>EUR / tCO</a:t>
                      </a:r>
                      <a:r>
                        <a:rPr lang="nl-NL" sz="1800" baseline="-25000">
                          <a:effectLst/>
                        </a:rPr>
                        <a:t>2</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EUR / tCO</a:t>
                      </a:r>
                      <a:r>
                        <a:rPr lang="nl-NL" sz="1800" baseline="-25000">
                          <a:effectLst/>
                        </a:rPr>
                        <a:t>2</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190500">
                <a:tc>
                  <a:txBody>
                    <a:bodyPr/>
                    <a:lstStyle/>
                    <a:p>
                      <a:pPr algn="just">
                        <a:lnSpc>
                          <a:spcPct val="115000"/>
                        </a:lnSpc>
                        <a:spcAft>
                          <a:spcPts val="0"/>
                        </a:spcAft>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IEF new</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nl-NL" sz="1800" b="1" dirty="0">
                          <a:solidFill>
                            <a:srgbClr val="FF0000"/>
                          </a:solidFill>
                          <a:effectLst/>
                        </a:rPr>
                        <a:t>49</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02"/>
                  </a:ext>
                </a:extLst>
              </a:tr>
              <a:tr h="190500">
                <a:tc>
                  <a:txBody>
                    <a:bodyPr/>
                    <a:lstStyle/>
                    <a:p>
                      <a:pPr algn="just">
                        <a:lnSpc>
                          <a:spcPct val="115000"/>
                        </a:lnSpc>
                        <a:spcAft>
                          <a:spcPts val="0"/>
                        </a:spcAft>
                      </a:pPr>
                      <a:r>
                        <a:rPr lang="nl-NL" sz="1800" dirty="0">
                          <a:effectLst/>
                        </a:rPr>
                        <a:t>Wind </a:t>
                      </a:r>
                      <a:r>
                        <a:rPr lang="nl-NL" sz="1800" dirty="0" err="1">
                          <a:effectLst/>
                        </a:rPr>
                        <a:t>onshore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65 – 112</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dirty="0">
                          <a:effectLst/>
                        </a:rPr>
                        <a:t>65 – 112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190500">
                <a:tc>
                  <a:txBody>
                    <a:bodyPr/>
                    <a:lstStyle/>
                    <a:p>
                      <a:pPr algn="just">
                        <a:lnSpc>
                          <a:spcPct val="115000"/>
                        </a:lnSpc>
                        <a:spcAft>
                          <a:spcPts val="0"/>
                        </a:spcAft>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IEF new</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b="1" dirty="0">
                          <a:solidFill>
                            <a:srgbClr val="FF0000"/>
                          </a:solidFill>
                          <a:effectLst/>
                        </a:rPr>
                        <a:t>82</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04"/>
                  </a:ext>
                </a:extLst>
              </a:tr>
              <a:tr h="190500">
                <a:tc>
                  <a:txBody>
                    <a:bodyPr/>
                    <a:lstStyle/>
                    <a:p>
                      <a:pPr algn="just">
                        <a:lnSpc>
                          <a:spcPct val="115000"/>
                        </a:lnSpc>
                        <a:spcAft>
                          <a:spcPts val="0"/>
                        </a:spcAft>
                      </a:pPr>
                      <a:r>
                        <a:rPr lang="en-GB" sz="1800" dirty="0">
                          <a:effectLst/>
                        </a:rPr>
                        <a:t>Co-firing biomass (existing capacity)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dirty="0">
                          <a:effectLst/>
                        </a:rPr>
                        <a:t>88</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GB" sz="1800" dirty="0">
                          <a:effectLst/>
                        </a:rPr>
                        <a:t>88</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5"/>
                  </a:ext>
                </a:extLst>
              </a:tr>
              <a:tr h="190500">
                <a:tc>
                  <a:txBody>
                    <a:bodyPr/>
                    <a:lstStyle/>
                    <a:p>
                      <a:pPr algn="just">
                        <a:lnSpc>
                          <a:spcPct val="115000"/>
                        </a:lnSpc>
                        <a:spcAft>
                          <a:spcPts val="0"/>
                        </a:spcAft>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IEF </a:t>
                      </a:r>
                      <a:r>
                        <a:rPr lang="nl-NL" sz="1800" dirty="0" err="1">
                          <a:effectLst/>
                        </a:rPr>
                        <a:t>old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b="1" dirty="0">
                          <a:solidFill>
                            <a:srgbClr val="FF0000"/>
                          </a:solidFill>
                          <a:effectLst/>
                        </a:rPr>
                        <a:t>95</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06"/>
                  </a:ext>
                </a:extLst>
              </a:tr>
              <a:tr h="190500">
                <a:tc>
                  <a:txBody>
                    <a:bodyPr/>
                    <a:lstStyle/>
                    <a:p>
                      <a:pPr algn="just">
                        <a:lnSpc>
                          <a:spcPct val="115000"/>
                        </a:lnSpc>
                        <a:spcAft>
                          <a:spcPts val="0"/>
                        </a:spcAft>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IEF </a:t>
                      </a:r>
                      <a:r>
                        <a:rPr lang="nl-NL" sz="1800" dirty="0" err="1">
                          <a:effectLst/>
                        </a:rPr>
                        <a:t>old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nl-NL" sz="1800" b="1" dirty="0">
                          <a:solidFill>
                            <a:srgbClr val="FF0000"/>
                          </a:solidFill>
                          <a:effectLst/>
                        </a:rPr>
                        <a:t>147</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nl-NL"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07"/>
                  </a:ext>
                </a:extLst>
              </a:tr>
              <a:tr h="190500">
                <a:tc>
                  <a:txBody>
                    <a:bodyPr/>
                    <a:lstStyle/>
                    <a:p>
                      <a:pPr algn="just">
                        <a:lnSpc>
                          <a:spcPct val="115000"/>
                        </a:lnSpc>
                        <a:spcAft>
                          <a:spcPts val="0"/>
                        </a:spcAft>
                      </a:pPr>
                      <a:r>
                        <a:rPr lang="nl-NL" sz="1800" dirty="0">
                          <a:effectLst/>
                        </a:rPr>
                        <a:t>Solar PV</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dirty="0">
                          <a:effectLst/>
                        </a:rPr>
                        <a:t>149</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149</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8"/>
                  </a:ext>
                </a:extLst>
              </a:tr>
              <a:tr h="190500">
                <a:tc>
                  <a:txBody>
                    <a:bodyPr/>
                    <a:lstStyle/>
                    <a:p>
                      <a:pPr algn="just">
                        <a:lnSpc>
                          <a:spcPct val="115000"/>
                        </a:lnSpc>
                        <a:spcAft>
                          <a:spcPts val="0"/>
                        </a:spcAft>
                      </a:pPr>
                      <a:r>
                        <a:rPr lang="nl-NL" sz="1800" dirty="0">
                          <a:effectLst/>
                        </a:rPr>
                        <a:t>Wind offshore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209</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209</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09"/>
                  </a:ext>
                </a:extLst>
              </a:tr>
              <a:tr h="19050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nl-NL" sz="1800" dirty="0">
                          <a:effectLst/>
                        </a:rPr>
                        <a:t>Mono </a:t>
                      </a:r>
                      <a:r>
                        <a:rPr lang="nl-NL" sz="1800" dirty="0" err="1">
                          <a:effectLst/>
                        </a:rPr>
                        <a:t>manure</a:t>
                      </a:r>
                      <a:r>
                        <a:rPr lang="nl-NL" sz="1800" dirty="0">
                          <a:effectLst/>
                        </a:rPr>
                        <a:t> &gt;95% </a:t>
                      </a:r>
                      <a:r>
                        <a:rPr lang="nl-NL" sz="1800" dirty="0" err="1">
                          <a:effectLst/>
                        </a:rPr>
                        <a:t>manure</a:t>
                      </a:r>
                      <a:r>
                        <a:rPr lang="nl-NL" sz="1800" dirty="0">
                          <a:effectLst/>
                        </a:rPr>
                        <a:t> (gas) – no  CH</a:t>
                      </a:r>
                      <a:r>
                        <a:rPr lang="nl-NL" sz="1800" baseline="-25000" dirty="0">
                          <a:effectLst/>
                        </a:rPr>
                        <a:t>4</a:t>
                      </a:r>
                      <a:r>
                        <a:rPr lang="nl-NL" sz="1800" dirty="0">
                          <a:effectLst/>
                        </a:rPr>
                        <a:t> </a:t>
                      </a:r>
                      <a:r>
                        <a:rPr lang="nl-NL" sz="1800" dirty="0" err="1">
                          <a:effectLst/>
                        </a:rPr>
                        <a:t>cred</a:t>
                      </a:r>
                      <a:r>
                        <a:rPr lang="nl-NL" sz="1800" dirty="0">
                          <a:effectLst/>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b="1" dirty="0">
                          <a:solidFill>
                            <a:srgbClr val="FF0000"/>
                          </a:solidFill>
                          <a:effectLst/>
                        </a:rPr>
                        <a:t>361</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tc>
                  <a:txBody>
                    <a:bodyPr/>
                    <a:lstStyle/>
                    <a:p>
                      <a:pPr algn="ctr">
                        <a:lnSpc>
                          <a:spcPct val="115000"/>
                        </a:lnSpc>
                        <a:spcAft>
                          <a:spcPts val="0"/>
                        </a:spcAft>
                      </a:pPr>
                      <a:r>
                        <a:rPr lang="en-GB" sz="1800" b="1" dirty="0">
                          <a:solidFill>
                            <a:srgbClr val="FF0000"/>
                          </a:solidFill>
                          <a:effectLst/>
                        </a:rPr>
                        <a:t>361</a:t>
                      </a:r>
                      <a:endParaRPr lang="en-GB"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solidFill>
                      <a:srgbClr val="FFFF00"/>
                    </a:solidFill>
                  </a:tcPr>
                </a:tc>
                <a:extLst>
                  <a:ext uri="{0D108BD9-81ED-4DB2-BD59-A6C34878D82A}">
                    <a16:rowId xmlns:a16="http://schemas.microsoft.com/office/drawing/2014/main" val="10010"/>
                  </a:ext>
                </a:extLst>
              </a:tr>
              <a:tr h="190500">
                <a:tc>
                  <a:txBody>
                    <a:bodyPr/>
                    <a:lstStyle/>
                    <a:p>
                      <a:pPr algn="just">
                        <a:lnSpc>
                          <a:spcPct val="115000"/>
                        </a:lnSpc>
                        <a:spcAft>
                          <a:spcPts val="0"/>
                        </a:spcAft>
                      </a:pPr>
                      <a:r>
                        <a:rPr lang="nl-NL" sz="1800" dirty="0">
                          <a:effectLst/>
                        </a:rPr>
                        <a:t>Solar </a:t>
                      </a:r>
                      <a:r>
                        <a:rPr lang="nl-NL" sz="1800" dirty="0" err="1">
                          <a:effectLst/>
                        </a:rPr>
                        <a:t>Thermal</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370</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370</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11"/>
                  </a:ext>
                </a:extLst>
              </a:tr>
              <a:tr h="190500">
                <a:tc>
                  <a:txBody>
                    <a:bodyPr/>
                    <a:lstStyle/>
                    <a:p>
                      <a:pPr algn="just">
                        <a:lnSpc>
                          <a:spcPct val="115000"/>
                        </a:lnSpc>
                        <a:spcAft>
                          <a:spcPts val="0"/>
                        </a:spcAft>
                      </a:pPr>
                      <a:r>
                        <a:rPr lang="nl-NL"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nl-NL" sz="1800">
                          <a:effectLst/>
                        </a:rPr>
                        <a:t>50% CE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tc>
                  <a:txBody>
                    <a:bodyPr/>
                    <a:lstStyle/>
                    <a:p>
                      <a:pPr algn="ctr">
                        <a:lnSpc>
                          <a:spcPct val="115000"/>
                        </a:lnSpc>
                        <a:spcAft>
                          <a:spcPts val="0"/>
                        </a:spcAft>
                      </a:pPr>
                      <a:r>
                        <a:rPr lang="en-GB" sz="1800" dirty="0">
                          <a:effectLst/>
                        </a:rPr>
                        <a:t>95% CE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5317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435280" cy="4525963"/>
          </a:xfrm>
        </p:spPr>
        <p:txBody>
          <a:bodyPr>
            <a:normAutofit/>
          </a:bodyPr>
          <a:lstStyle/>
          <a:p>
            <a:pPr marL="457200" indent="-457200">
              <a:buFont typeface="+mj-lt"/>
              <a:buAutoNum type="arabicPeriod"/>
            </a:pPr>
            <a:r>
              <a:rPr lang="nl-NL" sz="2400" b="1" dirty="0"/>
              <a:t>Recycling nutriënten</a:t>
            </a:r>
          </a:p>
          <a:p>
            <a:pPr lvl="1"/>
            <a:r>
              <a:rPr lang="nl-NL" sz="1600" dirty="0"/>
              <a:t>SOC</a:t>
            </a:r>
          </a:p>
          <a:p>
            <a:pPr lvl="1"/>
            <a:r>
              <a:rPr lang="nl-NL" sz="1600" dirty="0"/>
              <a:t>Macro nutriënten (vb. N, P, K)</a:t>
            </a:r>
          </a:p>
          <a:p>
            <a:pPr lvl="1"/>
            <a:r>
              <a:rPr lang="nl-NL" sz="1600" dirty="0"/>
              <a:t>Micro nutriënten (vb. Fe, Cu) </a:t>
            </a:r>
          </a:p>
          <a:p>
            <a:pPr marL="457200" indent="-457200">
              <a:buFont typeface="+mj-lt"/>
              <a:buAutoNum type="arabicPeriod"/>
            </a:pPr>
            <a:r>
              <a:rPr lang="nl-NL" sz="2400" b="1" dirty="0"/>
              <a:t>Extractie hernieuwbare energie</a:t>
            </a:r>
          </a:p>
          <a:p>
            <a:pPr lvl="1"/>
            <a:r>
              <a:rPr lang="nl-NL" sz="1600" dirty="0"/>
              <a:t>Biogas</a:t>
            </a:r>
          </a:p>
          <a:p>
            <a:pPr marL="457200" indent="-457200">
              <a:buFont typeface="+mj-lt"/>
              <a:buAutoNum type="arabicPeriod"/>
            </a:pPr>
            <a:r>
              <a:rPr lang="nl-NL" sz="2400" b="1" dirty="0"/>
              <a:t>Terugdringen / vermijden emissies</a:t>
            </a:r>
          </a:p>
          <a:p>
            <a:pPr lvl="1"/>
            <a:r>
              <a:rPr lang="nl-NL" sz="1600" dirty="0"/>
              <a:t>CH</a:t>
            </a:r>
            <a:r>
              <a:rPr lang="nl-NL" sz="1600" baseline="-25000" dirty="0"/>
              <a:t>4</a:t>
            </a:r>
          </a:p>
          <a:p>
            <a:pPr lvl="1"/>
            <a:r>
              <a:rPr lang="nl-NL" sz="1600" dirty="0"/>
              <a:t>NH</a:t>
            </a:r>
            <a:r>
              <a:rPr lang="nl-NL" sz="1600" baseline="-25000" dirty="0"/>
              <a:t>3</a:t>
            </a:r>
          </a:p>
          <a:p>
            <a:pPr lvl="1"/>
            <a:r>
              <a:rPr lang="nl-NL" sz="1600" dirty="0"/>
              <a:t>N</a:t>
            </a:r>
            <a:r>
              <a:rPr lang="nl-NL" sz="1600" baseline="-25000" dirty="0"/>
              <a:t>2</a:t>
            </a:r>
            <a:r>
              <a:rPr lang="nl-NL" sz="1600" dirty="0"/>
              <a:t>O</a:t>
            </a:r>
          </a:p>
          <a:p>
            <a:pPr lvl="1"/>
            <a:r>
              <a:rPr lang="nl-NL" sz="1600" dirty="0"/>
              <a:t>C - vastlegging</a:t>
            </a:r>
          </a:p>
          <a:p>
            <a:pPr lvl="1"/>
            <a:endParaRPr lang="nl-NL" sz="2000" baseline="-25000" dirty="0"/>
          </a:p>
          <a:p>
            <a:pPr marL="914400" lvl="1" indent="-457200">
              <a:buNone/>
            </a:pPr>
            <a:endParaRPr lang="nl-NL" sz="2000" dirty="0"/>
          </a:p>
          <a:p>
            <a:endParaRPr lang="nl-NL" sz="2000" dirty="0"/>
          </a:p>
          <a:p>
            <a:pPr lvl="1"/>
            <a:endParaRPr lang="nl-NL" sz="2000" dirty="0"/>
          </a:p>
          <a:p>
            <a:endParaRPr lang="nl-NL" sz="2000" dirty="0"/>
          </a:p>
          <a:p>
            <a:endParaRPr lang="nl-NL" sz="2000"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14</a:t>
            </a:fld>
            <a:endParaRPr lang="pl-PL"/>
          </a:p>
        </p:txBody>
      </p:sp>
      <p:sp>
        <p:nvSpPr>
          <p:cNvPr id="7" name="Titel 1"/>
          <p:cNvSpPr txBox="1">
            <a:spLocks/>
          </p:cNvSpPr>
          <p:nvPr/>
        </p:nvSpPr>
        <p:spPr>
          <a:xfrm>
            <a:off x="457200" y="34178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8000"/>
                </a:solidFill>
                <a:effectLst/>
                <a:uLnTx/>
                <a:uFillTx/>
                <a:latin typeface="+mj-lt"/>
                <a:ea typeface="+mj-ea"/>
                <a:cs typeface="+mj-cs"/>
              </a:rPr>
              <a:t>TOEGEVOEGDE WAARDE?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8000"/>
                </a:solidFill>
                <a:effectLst/>
                <a:uLnTx/>
                <a:uFillTx/>
                <a:latin typeface="+mj-lt"/>
                <a:ea typeface="+mj-ea"/>
                <a:cs typeface="+mj-cs"/>
              </a:rPr>
              <a:t>NASTREVEN MEERDERE MILIEUDOELEN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WAT IS DE TOEGEVOEGDE WAARDE VAN </a:t>
            </a:r>
            <a:br>
              <a:rPr lang="nl-NL" sz="2800" b="1" dirty="0">
                <a:solidFill>
                  <a:srgbClr val="008000"/>
                </a:solidFill>
              </a:rPr>
            </a:br>
            <a:r>
              <a:rPr lang="nl-NL" sz="2800" b="1" dirty="0">
                <a:solidFill>
                  <a:srgbClr val="008000"/>
                </a:solidFill>
              </a:rPr>
              <a:t>DUURZAAM MESTBEHEER?</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15</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grpSp>
        <p:nvGrpSpPr>
          <p:cNvPr id="5" name="Groep 6"/>
          <p:cNvGrpSpPr/>
          <p:nvPr/>
        </p:nvGrpSpPr>
        <p:grpSpPr>
          <a:xfrm>
            <a:off x="107504" y="1713582"/>
            <a:ext cx="8928992" cy="4595738"/>
            <a:chOff x="107504" y="1484784"/>
            <a:chExt cx="8928992" cy="4595738"/>
          </a:xfrm>
        </p:grpSpPr>
        <p:sp>
          <p:nvSpPr>
            <p:cNvPr id="8" name="Rechthoek 7"/>
            <p:cNvSpPr/>
            <p:nvPr/>
          </p:nvSpPr>
          <p:spPr>
            <a:xfrm>
              <a:off x="467544" y="3297758"/>
              <a:ext cx="2052228"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a:ln w="0"/>
                  <a:solidFill>
                    <a:srgbClr val="008000"/>
                  </a:solidFill>
                  <a:effectLst>
                    <a:reflection blurRad="12700" stA="50000" endPos="50000" dist="5000" dir="5400000" sy="-100000" rotWithShape="0"/>
                  </a:effectLst>
                </a:rPr>
                <a:t>CO</a:t>
              </a:r>
              <a:r>
                <a:rPr lang="nl-NL" sz="5400" b="1" cap="all" baseline="-25000" dirty="0">
                  <a:ln w="0"/>
                  <a:solidFill>
                    <a:srgbClr val="008000"/>
                  </a:solidFill>
                  <a:effectLst>
                    <a:reflection blurRad="12700" stA="50000" endPos="50000" dist="5000" dir="5400000" sy="-100000" rotWithShape="0"/>
                  </a:effectLst>
                </a:rPr>
                <a:t>2-eq.</a:t>
              </a:r>
            </a:p>
          </p:txBody>
        </p:sp>
        <p:grpSp>
          <p:nvGrpSpPr>
            <p:cNvPr id="6" name="Groep 18"/>
            <p:cNvGrpSpPr/>
            <p:nvPr/>
          </p:nvGrpSpPr>
          <p:grpSpPr>
            <a:xfrm>
              <a:off x="107504" y="1484784"/>
              <a:ext cx="8928992" cy="4595738"/>
              <a:chOff x="107504" y="1484784"/>
              <a:chExt cx="8928992" cy="4595738"/>
            </a:xfrm>
          </p:grpSpPr>
          <p:sp>
            <p:nvSpPr>
              <p:cNvPr id="10" name="Rechthoek 9"/>
              <p:cNvSpPr/>
              <p:nvPr/>
            </p:nvSpPr>
            <p:spPr>
              <a:xfrm>
                <a:off x="3347864" y="1484784"/>
                <a:ext cx="216024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8000" b="1" cap="all" dirty="0">
                    <a:ln w="0"/>
                    <a:effectLst>
                      <a:reflection blurRad="12700" stA="50000" endPos="50000" dist="5000" dir="5400000" sy="-100000" rotWithShape="0"/>
                    </a:effectLst>
                  </a:rPr>
                  <a:t>€ ?</a:t>
                </a:r>
              </a:p>
            </p:txBody>
          </p:sp>
          <p:sp>
            <p:nvSpPr>
              <p:cNvPr id="11" name="Rechthoek 10"/>
              <p:cNvSpPr/>
              <p:nvPr/>
            </p:nvSpPr>
            <p:spPr>
              <a:xfrm>
                <a:off x="107504" y="2120082"/>
                <a:ext cx="165618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rgbClr val="C00000"/>
                    </a:solidFill>
                    <a:effectLst>
                      <a:reflection blurRad="12700" stA="50000" endPos="50000" dist="5000" dir="5400000" sy="-100000" rotWithShape="0"/>
                    </a:effectLst>
                  </a:rPr>
                  <a:t>kwh</a:t>
                </a:r>
                <a:endParaRPr lang="nl-NL" sz="5400" b="1" cap="all" dirty="0">
                  <a:ln w="0"/>
                  <a:solidFill>
                    <a:srgbClr val="C00000"/>
                  </a:solidFill>
                  <a:effectLst>
                    <a:reflection blurRad="12700" stA="50000" endPos="50000" dist="5000" dir="5400000" sy="-100000" rotWithShape="0"/>
                  </a:effectLst>
                </a:endParaRPr>
              </a:p>
            </p:txBody>
          </p:sp>
          <p:sp>
            <p:nvSpPr>
              <p:cNvPr id="12" name="Rechthoek 11"/>
              <p:cNvSpPr/>
              <p:nvPr/>
            </p:nvSpPr>
            <p:spPr>
              <a:xfrm>
                <a:off x="1547664" y="4377878"/>
                <a:ext cx="20162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chemeClr val="bg2">
                        <a:lumMod val="50000"/>
                      </a:schemeClr>
                    </a:solidFill>
                    <a:effectLst>
                      <a:reflection blurRad="12700" stA="50000" endPos="50000" dist="5000" dir="5400000" sy="-100000" rotWithShape="0"/>
                    </a:effectLst>
                  </a:rPr>
                  <a:t>P</a:t>
                </a:r>
                <a:r>
                  <a:rPr lang="nl-NL" sz="5400" b="1" cap="all" baseline="-25000" dirty="0" err="1">
                    <a:ln w="0"/>
                    <a:solidFill>
                      <a:schemeClr val="bg2">
                        <a:lumMod val="50000"/>
                      </a:schemeClr>
                    </a:solidFill>
                    <a:effectLst>
                      <a:reflection blurRad="12700" stA="50000" endPos="50000" dist="5000" dir="5400000" sy="-100000" rotWithShape="0"/>
                    </a:effectLst>
                  </a:rPr>
                  <a:t>rec</a:t>
                </a:r>
                <a:endParaRPr lang="nl-NL" sz="5400" b="1" cap="all" baseline="-25000" dirty="0">
                  <a:ln w="0"/>
                  <a:solidFill>
                    <a:schemeClr val="bg2">
                      <a:lumMod val="50000"/>
                    </a:schemeClr>
                  </a:solidFill>
                  <a:effectLst>
                    <a:reflection blurRad="12700" stA="50000" endPos="50000" dist="5000" dir="5400000" sy="-100000" rotWithShape="0"/>
                  </a:effectLst>
                </a:endParaRPr>
              </a:p>
            </p:txBody>
          </p:sp>
          <p:sp>
            <p:nvSpPr>
              <p:cNvPr id="13" name="Rechthoek 12"/>
              <p:cNvSpPr/>
              <p:nvPr/>
            </p:nvSpPr>
            <p:spPr>
              <a:xfrm>
                <a:off x="5940152" y="4449886"/>
                <a:ext cx="20162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chemeClr val="bg2">
                        <a:lumMod val="50000"/>
                      </a:schemeClr>
                    </a:solidFill>
                    <a:effectLst>
                      <a:reflection blurRad="12700" stA="50000" endPos="50000" dist="5000" dir="5400000" sy="-100000" rotWithShape="0"/>
                    </a:effectLst>
                  </a:rPr>
                  <a:t>N</a:t>
                </a:r>
                <a:r>
                  <a:rPr lang="nl-NL" sz="5400" b="1" cap="all" baseline="-25000" dirty="0" err="1">
                    <a:ln w="0"/>
                    <a:solidFill>
                      <a:schemeClr val="bg2">
                        <a:lumMod val="50000"/>
                      </a:schemeClr>
                    </a:solidFill>
                    <a:effectLst>
                      <a:reflection blurRad="12700" stA="50000" endPos="50000" dist="5000" dir="5400000" sy="-100000" rotWithShape="0"/>
                    </a:effectLst>
                  </a:rPr>
                  <a:t>rec</a:t>
                </a:r>
                <a:endParaRPr lang="nl-NL" sz="5400" b="1" cap="all" baseline="-25000" dirty="0">
                  <a:ln w="0"/>
                  <a:solidFill>
                    <a:schemeClr val="bg2">
                      <a:lumMod val="50000"/>
                    </a:schemeClr>
                  </a:solidFill>
                  <a:effectLst>
                    <a:reflection blurRad="12700" stA="50000" endPos="50000" dist="5000" dir="5400000" sy="-100000" rotWithShape="0"/>
                  </a:effectLst>
                </a:endParaRPr>
              </a:p>
            </p:txBody>
          </p:sp>
          <p:sp>
            <p:nvSpPr>
              <p:cNvPr id="14" name="Rechthoek 13"/>
              <p:cNvSpPr/>
              <p:nvPr/>
            </p:nvSpPr>
            <p:spPr>
              <a:xfrm>
                <a:off x="7020272" y="1988840"/>
                <a:ext cx="20162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a:ln w="0"/>
                    <a:solidFill>
                      <a:schemeClr val="tx2">
                        <a:lumMod val="60000"/>
                        <a:lumOff val="40000"/>
                      </a:schemeClr>
                    </a:solidFill>
                    <a:effectLst>
                      <a:reflection blurRad="12700" stA="50000" endPos="50000" dist="5000" dir="5400000" sy="-100000" rotWithShape="0"/>
                    </a:effectLst>
                  </a:rPr>
                  <a:t>NH</a:t>
                </a:r>
                <a:r>
                  <a:rPr lang="nl-NL" sz="5400" b="1" cap="all" baseline="-25000" dirty="0">
                    <a:ln w="0"/>
                    <a:solidFill>
                      <a:schemeClr val="tx2">
                        <a:lumMod val="60000"/>
                        <a:lumOff val="40000"/>
                      </a:schemeClr>
                    </a:solidFill>
                    <a:effectLst>
                      <a:reflection blurRad="12700" stA="50000" endPos="50000" dist="5000" dir="5400000" sy="-100000" rotWithShape="0"/>
                    </a:effectLst>
                  </a:rPr>
                  <a:t>3</a:t>
                </a:r>
              </a:p>
            </p:txBody>
          </p:sp>
          <p:sp>
            <p:nvSpPr>
              <p:cNvPr id="15" name="Rechthoek 14"/>
              <p:cNvSpPr/>
              <p:nvPr/>
            </p:nvSpPr>
            <p:spPr>
              <a:xfrm>
                <a:off x="6660232" y="3284984"/>
                <a:ext cx="201622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chemeClr val="bg2">
                        <a:lumMod val="50000"/>
                      </a:schemeClr>
                    </a:solidFill>
                    <a:effectLst>
                      <a:reflection blurRad="12700" stA="50000" endPos="50000" dist="5000" dir="5400000" sy="-100000" rotWithShape="0"/>
                    </a:effectLst>
                  </a:rPr>
                  <a:t>K</a:t>
                </a:r>
                <a:r>
                  <a:rPr lang="nl-NL" sz="5400" b="1" cap="all" baseline="-25000" dirty="0" err="1">
                    <a:ln w="0"/>
                    <a:solidFill>
                      <a:schemeClr val="bg2">
                        <a:lumMod val="50000"/>
                      </a:schemeClr>
                    </a:solidFill>
                    <a:effectLst>
                      <a:reflection blurRad="12700" stA="50000" endPos="50000" dist="5000" dir="5400000" sy="-100000" rotWithShape="0"/>
                    </a:effectLst>
                  </a:rPr>
                  <a:t>rec</a:t>
                </a:r>
                <a:endParaRPr lang="nl-NL" sz="5400" b="1" cap="all" baseline="-25000" dirty="0">
                  <a:ln w="0"/>
                  <a:solidFill>
                    <a:schemeClr val="bg2">
                      <a:lumMod val="50000"/>
                    </a:schemeClr>
                  </a:solidFill>
                  <a:effectLst>
                    <a:reflection blurRad="12700" stA="50000" endPos="50000" dist="5000" dir="5400000" sy="-100000" rotWithShape="0"/>
                  </a:effectLst>
                </a:endParaRPr>
              </a:p>
            </p:txBody>
          </p:sp>
          <p:sp>
            <p:nvSpPr>
              <p:cNvPr id="16" name="Rechthoek 15"/>
              <p:cNvSpPr/>
              <p:nvPr/>
            </p:nvSpPr>
            <p:spPr>
              <a:xfrm>
                <a:off x="3635896" y="5157192"/>
                <a:ext cx="2376264"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5400" b="1" cap="all" dirty="0" err="1">
                    <a:ln w="0"/>
                    <a:solidFill>
                      <a:schemeClr val="bg2">
                        <a:lumMod val="50000"/>
                      </a:schemeClr>
                    </a:solidFill>
                    <a:effectLst>
                      <a:reflection blurRad="12700" stA="50000" endPos="50000" dist="5000" dir="5400000" sy="-100000" rotWithShape="0"/>
                    </a:effectLst>
                  </a:rPr>
                  <a:t>SOC</a:t>
                </a:r>
                <a:r>
                  <a:rPr lang="nl-NL" sz="5400" b="1" cap="all" baseline="-25000" dirty="0" err="1">
                    <a:ln w="0"/>
                    <a:solidFill>
                      <a:schemeClr val="bg2">
                        <a:lumMod val="50000"/>
                      </a:schemeClr>
                    </a:solidFill>
                    <a:effectLst>
                      <a:reflection blurRad="12700" stA="50000" endPos="50000" dist="5000" dir="5400000" sy="-100000" rotWithShape="0"/>
                    </a:effectLst>
                  </a:rPr>
                  <a:t>rec</a:t>
                </a:r>
                <a:endParaRPr lang="nl-NL" sz="5400" b="1" cap="all" baseline="-25000" dirty="0">
                  <a:ln w="0"/>
                  <a:solidFill>
                    <a:schemeClr val="bg2">
                      <a:lumMod val="50000"/>
                    </a:schemeClr>
                  </a:solidFill>
                  <a:effectLst>
                    <a:reflection blurRad="12700" stA="50000" endPos="50000" dist="5000" dir="5400000" sy="-100000" rotWithShape="0"/>
                  </a:effectLst>
                </a:endParaRPr>
              </a:p>
            </p:txBody>
          </p:sp>
          <p:cxnSp>
            <p:nvCxnSpPr>
              <p:cNvPr id="17" name="Rechte verbindingslijn met pijl 16"/>
              <p:cNvCxnSpPr>
                <a:stCxn id="10" idx="2"/>
                <a:endCxn id="11" idx="3"/>
              </p:cNvCxnSpPr>
              <p:nvPr/>
            </p:nvCxnSpPr>
            <p:spPr>
              <a:xfrm flipH="1" flipV="1">
                <a:off x="1763688" y="2581747"/>
                <a:ext cx="2664296" cy="2264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10" idx="2"/>
              </p:cNvCxnSpPr>
              <p:nvPr/>
            </p:nvCxnSpPr>
            <p:spPr>
              <a:xfrm flipH="1">
                <a:off x="2339752" y="2808223"/>
                <a:ext cx="2088232" cy="836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0" idx="2"/>
              </p:cNvCxnSpPr>
              <p:nvPr/>
            </p:nvCxnSpPr>
            <p:spPr>
              <a:xfrm flipH="1">
                <a:off x="3203848" y="2808223"/>
                <a:ext cx="1224136" cy="1412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10" idx="2"/>
              </p:cNvCxnSpPr>
              <p:nvPr/>
            </p:nvCxnSpPr>
            <p:spPr>
              <a:xfrm>
                <a:off x="4427984" y="2808223"/>
                <a:ext cx="0" cy="17729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a:stCxn id="10" idx="2"/>
              </p:cNvCxnSpPr>
              <p:nvPr/>
            </p:nvCxnSpPr>
            <p:spPr>
              <a:xfrm>
                <a:off x="4427984" y="2808223"/>
                <a:ext cx="1296144" cy="1268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a:stCxn id="10" idx="2"/>
              </p:cNvCxnSpPr>
              <p:nvPr/>
            </p:nvCxnSpPr>
            <p:spPr>
              <a:xfrm>
                <a:off x="4427984" y="2808223"/>
                <a:ext cx="1944216" cy="620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a:stCxn id="10" idx="2"/>
              </p:cNvCxnSpPr>
              <p:nvPr/>
            </p:nvCxnSpPr>
            <p:spPr>
              <a:xfrm flipV="1">
                <a:off x="4427984" y="2564905"/>
                <a:ext cx="2664296" cy="243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9933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1143000"/>
          </a:xfrm>
        </p:spPr>
        <p:txBody>
          <a:bodyPr>
            <a:noAutofit/>
          </a:bodyPr>
          <a:lstStyle/>
          <a:p>
            <a:r>
              <a:rPr lang="nl-NL" sz="2800" b="1" dirty="0">
                <a:solidFill>
                  <a:srgbClr val="008000"/>
                </a:solidFill>
              </a:rPr>
              <a:t>EU BELEIDSRAAMWERK DUURZAAM MESTBEHEER</a:t>
            </a:r>
            <a:br>
              <a:rPr lang="nl-NL" sz="4000" b="1" dirty="0">
                <a:solidFill>
                  <a:srgbClr val="008000"/>
                </a:solidFill>
              </a:rPr>
            </a:br>
            <a:r>
              <a:rPr lang="nl-NL" sz="2400" b="1" dirty="0">
                <a:solidFill>
                  <a:srgbClr val="008000"/>
                </a:solidFill>
              </a:rPr>
              <a:t>Is het ‘</a:t>
            </a:r>
            <a:r>
              <a:rPr lang="nl-NL" sz="2400" b="1" dirty="0" err="1">
                <a:solidFill>
                  <a:srgbClr val="008000"/>
                </a:solidFill>
              </a:rPr>
              <a:t>Circular</a:t>
            </a:r>
            <a:r>
              <a:rPr lang="nl-NL" sz="2400" b="1" dirty="0">
                <a:solidFill>
                  <a:srgbClr val="008000"/>
                </a:solidFill>
              </a:rPr>
              <a:t> </a:t>
            </a:r>
            <a:r>
              <a:rPr lang="nl-NL" sz="2400" b="1" dirty="0" err="1">
                <a:solidFill>
                  <a:srgbClr val="008000"/>
                </a:solidFill>
              </a:rPr>
              <a:t>Economy</a:t>
            </a:r>
            <a:r>
              <a:rPr lang="nl-NL" sz="2400" b="1" dirty="0">
                <a:solidFill>
                  <a:srgbClr val="008000"/>
                </a:solidFill>
              </a:rPr>
              <a:t> </a:t>
            </a:r>
            <a:r>
              <a:rPr lang="nl-NL" sz="2400" b="1" dirty="0" err="1">
                <a:solidFill>
                  <a:srgbClr val="008000"/>
                </a:solidFill>
              </a:rPr>
              <a:t>Proof</a:t>
            </a:r>
            <a:r>
              <a:rPr lang="nl-NL" sz="2400" b="1" dirty="0">
                <a:solidFill>
                  <a:srgbClr val="008000"/>
                </a:solidFill>
              </a:rPr>
              <a:t>’?</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16</a:t>
            </a:fld>
            <a:endParaRPr lang="pl-PL"/>
          </a:p>
        </p:txBody>
      </p:sp>
      <p:grpSp>
        <p:nvGrpSpPr>
          <p:cNvPr id="5" name="Groep 4"/>
          <p:cNvGrpSpPr/>
          <p:nvPr/>
        </p:nvGrpSpPr>
        <p:grpSpPr>
          <a:xfrm>
            <a:off x="829550" y="1340768"/>
            <a:ext cx="7065162" cy="4389006"/>
            <a:chOff x="891214" y="1632282"/>
            <a:chExt cx="7065162" cy="4389006"/>
          </a:xfrm>
        </p:grpSpPr>
        <p:grpSp>
          <p:nvGrpSpPr>
            <p:cNvPr id="35" name="Groep 34"/>
            <p:cNvGrpSpPr/>
            <p:nvPr/>
          </p:nvGrpSpPr>
          <p:grpSpPr>
            <a:xfrm>
              <a:off x="891214" y="1632282"/>
              <a:ext cx="7065162" cy="4389006"/>
              <a:chOff x="1035230" y="1253078"/>
              <a:chExt cx="7065162" cy="4389006"/>
            </a:xfrm>
          </p:grpSpPr>
          <p:sp>
            <p:nvSpPr>
              <p:cNvPr id="7" name="Rechthoek 6"/>
              <p:cNvSpPr/>
              <p:nvPr/>
            </p:nvSpPr>
            <p:spPr>
              <a:xfrm>
                <a:off x="2483768" y="1253078"/>
                <a:ext cx="432048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a:ln w="0"/>
                    <a:solidFill>
                      <a:schemeClr val="tx1">
                        <a:lumMod val="85000"/>
                        <a:lumOff val="15000"/>
                      </a:schemeClr>
                    </a:solidFill>
                    <a:effectLst>
                      <a:reflection blurRad="12700" stA="50000" endPos="50000" dist="5000" dir="5400000" sy="-100000" rotWithShape="0"/>
                    </a:effectLst>
                  </a:rPr>
                  <a:t>Biogas &amp; </a:t>
                </a:r>
                <a:r>
                  <a:rPr lang="nl-NL" sz="3600" b="1" cap="all" dirty="0" err="1">
                    <a:ln w="0"/>
                    <a:solidFill>
                      <a:schemeClr val="tx1">
                        <a:lumMod val="85000"/>
                        <a:lumOff val="15000"/>
                      </a:schemeClr>
                    </a:solidFill>
                    <a:effectLst>
                      <a:reflection blurRad="12700" stA="50000" endPos="50000" dist="5000" dir="5400000" sy="-100000" rotWithShape="0"/>
                    </a:effectLst>
                  </a:rPr>
                  <a:t>digestatE</a:t>
                </a:r>
                <a:r>
                  <a:rPr lang="nl-NL" sz="3600" b="1" cap="all" dirty="0">
                    <a:ln w="0"/>
                    <a:solidFill>
                      <a:schemeClr val="tx1">
                        <a:lumMod val="85000"/>
                        <a:lumOff val="15000"/>
                      </a:schemeClr>
                    </a:solidFill>
                    <a:effectLst>
                      <a:reflection blurRad="12700" stA="50000" endPos="50000" dist="5000" dir="5400000" sy="-100000" rotWithShape="0"/>
                    </a:effectLst>
                  </a:rPr>
                  <a:t> </a:t>
                </a:r>
              </a:p>
            </p:txBody>
          </p:sp>
          <p:sp>
            <p:nvSpPr>
              <p:cNvPr id="11" name="Rechthoek 10"/>
              <p:cNvSpPr/>
              <p:nvPr/>
            </p:nvSpPr>
            <p:spPr>
              <a:xfrm>
                <a:off x="1835696" y="4995753"/>
                <a:ext cx="2016224"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a:ln w="0"/>
                    <a:solidFill>
                      <a:schemeClr val="tx2">
                        <a:lumMod val="60000"/>
                        <a:lumOff val="40000"/>
                      </a:schemeClr>
                    </a:solidFill>
                    <a:effectLst>
                      <a:reflection blurRad="12700" stA="50000" endPos="50000" dist="5000" dir="5400000" sy="-100000" rotWithShape="0"/>
                    </a:effectLst>
                  </a:rPr>
                  <a:t>Air</a:t>
                </a:r>
                <a:endParaRPr lang="nl-NL" sz="3600" b="1" cap="all" baseline="-25000" dirty="0">
                  <a:ln w="0"/>
                  <a:solidFill>
                    <a:schemeClr val="tx2">
                      <a:lumMod val="60000"/>
                      <a:lumOff val="40000"/>
                    </a:schemeClr>
                  </a:solidFill>
                  <a:effectLst>
                    <a:reflection blurRad="12700" stA="50000" endPos="50000" dist="5000" dir="5400000" sy="-100000" rotWithShape="0"/>
                  </a:effectLst>
                </a:endParaRPr>
              </a:p>
            </p:txBody>
          </p:sp>
          <p:sp>
            <p:nvSpPr>
              <p:cNvPr id="63" name="Rechthoek 62"/>
              <p:cNvSpPr/>
              <p:nvPr/>
            </p:nvSpPr>
            <p:spPr>
              <a:xfrm>
                <a:off x="5220072" y="4994012"/>
                <a:ext cx="2016224"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err="1">
                    <a:ln w="0"/>
                    <a:solidFill>
                      <a:srgbClr val="008000"/>
                    </a:solidFill>
                    <a:effectLst>
                      <a:reflection blurRad="12700" stA="50000" endPos="50000" dist="5000" dir="5400000" sy="-100000" rotWithShape="0"/>
                    </a:effectLst>
                  </a:rPr>
                  <a:t>climate</a:t>
                </a:r>
                <a:endParaRPr lang="nl-NL" sz="3600" b="1" cap="all" baseline="-25000" dirty="0">
                  <a:ln w="0"/>
                  <a:solidFill>
                    <a:srgbClr val="008000"/>
                  </a:solidFill>
                  <a:effectLst>
                    <a:reflection blurRad="12700" stA="50000" endPos="50000" dist="5000" dir="5400000" sy="-100000" rotWithShape="0"/>
                  </a:effectLst>
                </a:endParaRPr>
              </a:p>
            </p:txBody>
          </p:sp>
          <p:pic>
            <p:nvPicPr>
              <p:cNvPr id="2050" name="Picture 2" descr="http://assets3.parliament.uk/iv/main-large/ImageVault/Images/id_16134/scope_0/ImageVaultHandler.aspx.jpg"/>
              <p:cNvPicPr>
                <a:picLocks noChangeAspect="1" noChangeArrowheads="1"/>
              </p:cNvPicPr>
              <p:nvPr/>
            </p:nvPicPr>
            <p:blipFill>
              <a:blip r:embed="rId3" cstate="print"/>
              <a:srcRect/>
              <a:stretch>
                <a:fillRect/>
              </a:stretch>
            </p:blipFill>
            <p:spPr bwMode="auto">
              <a:xfrm>
                <a:off x="2278732" y="2372955"/>
                <a:ext cx="4381500" cy="2190750"/>
              </a:xfrm>
              <a:prstGeom prst="rect">
                <a:avLst/>
              </a:prstGeom>
              <a:noFill/>
            </p:spPr>
          </p:pic>
          <p:sp>
            <p:nvSpPr>
              <p:cNvPr id="8" name="Rechthoek 7"/>
              <p:cNvSpPr/>
              <p:nvPr/>
            </p:nvSpPr>
            <p:spPr>
              <a:xfrm>
                <a:off x="6228184" y="2708920"/>
                <a:ext cx="1872208"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a:ln w="0"/>
                    <a:solidFill>
                      <a:srgbClr val="C00000"/>
                    </a:solidFill>
                    <a:effectLst>
                      <a:reflection blurRad="12700" stA="50000" endPos="50000" dist="5000" dir="5400000" sy="-100000" rotWithShape="0"/>
                    </a:effectLst>
                  </a:rPr>
                  <a:t>Energy</a:t>
                </a:r>
              </a:p>
            </p:txBody>
          </p:sp>
          <p:sp>
            <p:nvSpPr>
              <p:cNvPr id="13" name="Rechthoek 12"/>
              <p:cNvSpPr/>
              <p:nvPr/>
            </p:nvSpPr>
            <p:spPr>
              <a:xfrm>
                <a:off x="1035230" y="2759149"/>
                <a:ext cx="17281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3600" b="1" cap="all" dirty="0">
                    <a:ln w="0"/>
                    <a:solidFill>
                      <a:schemeClr val="bg2">
                        <a:lumMod val="50000"/>
                      </a:schemeClr>
                    </a:solidFill>
                    <a:effectLst>
                      <a:reflection blurRad="12700" stA="50000" endPos="50000" dist="5000" dir="5400000" sy="-100000" rotWithShape="0"/>
                    </a:effectLst>
                  </a:rPr>
                  <a:t>SOILS</a:t>
                </a:r>
                <a:endParaRPr lang="nl-NL" sz="3600" b="1" cap="all" baseline="-25000" dirty="0">
                  <a:ln w="0"/>
                  <a:solidFill>
                    <a:schemeClr val="bg2">
                      <a:lumMod val="50000"/>
                    </a:schemeClr>
                  </a:solidFill>
                  <a:effectLst>
                    <a:reflection blurRad="12700" stA="50000" endPos="50000" dist="5000" dir="5400000" sy="-100000" rotWithShape="0"/>
                  </a:effectLst>
                </a:endParaRPr>
              </a:p>
            </p:txBody>
          </p:sp>
        </p:grpSp>
        <p:sp>
          <p:nvSpPr>
            <p:cNvPr id="16" name="Tekstvak 15"/>
            <p:cNvSpPr txBox="1"/>
            <p:nvPr/>
          </p:nvSpPr>
          <p:spPr>
            <a:xfrm>
              <a:off x="5590456" y="3212976"/>
              <a:ext cx="1141784" cy="523220"/>
            </a:xfrm>
            <a:prstGeom prst="rect">
              <a:avLst/>
            </a:prstGeom>
            <a:noFill/>
          </p:spPr>
          <p:txBody>
            <a:bodyPr wrap="square" rtlCol="0">
              <a:spAutoFit/>
            </a:bodyPr>
            <a:lstStyle/>
            <a:p>
              <a:r>
                <a:rPr lang="nl-NL" sz="2800" dirty="0"/>
                <a:t>PJ</a:t>
              </a:r>
            </a:p>
          </p:txBody>
        </p:sp>
        <p:sp>
          <p:nvSpPr>
            <p:cNvPr id="17" name="Tekstvak 16"/>
            <p:cNvSpPr txBox="1"/>
            <p:nvPr/>
          </p:nvSpPr>
          <p:spPr>
            <a:xfrm>
              <a:off x="5518448" y="3933056"/>
              <a:ext cx="1141784" cy="523220"/>
            </a:xfrm>
            <a:prstGeom prst="rect">
              <a:avLst/>
            </a:prstGeom>
            <a:noFill/>
          </p:spPr>
          <p:txBody>
            <a:bodyPr wrap="square" rtlCol="0">
              <a:spAutoFit/>
            </a:bodyPr>
            <a:lstStyle/>
            <a:p>
              <a:r>
                <a:rPr lang="nl-NL" sz="2800" dirty="0"/>
                <a:t>CO</a:t>
              </a:r>
              <a:r>
                <a:rPr lang="nl-NL" sz="2800" baseline="-25000" dirty="0"/>
                <a:t>2</a:t>
              </a:r>
              <a:endParaRPr lang="nl-NL" sz="2800" dirty="0"/>
            </a:p>
          </p:txBody>
        </p:sp>
        <p:sp>
          <p:nvSpPr>
            <p:cNvPr id="18" name="Tekstvak 17"/>
            <p:cNvSpPr txBox="1"/>
            <p:nvPr/>
          </p:nvSpPr>
          <p:spPr>
            <a:xfrm>
              <a:off x="5004048" y="4709462"/>
              <a:ext cx="1141784" cy="523220"/>
            </a:xfrm>
            <a:prstGeom prst="rect">
              <a:avLst/>
            </a:prstGeom>
            <a:noFill/>
          </p:spPr>
          <p:txBody>
            <a:bodyPr wrap="square" rtlCol="0">
              <a:spAutoFit/>
            </a:bodyPr>
            <a:lstStyle/>
            <a:p>
              <a:r>
                <a:rPr lang="nl-NL" sz="2800" dirty="0"/>
                <a:t>N</a:t>
              </a:r>
              <a:r>
                <a:rPr lang="nl-NL" sz="2800" baseline="-25000" dirty="0"/>
                <a:t>2</a:t>
              </a:r>
              <a:r>
                <a:rPr lang="nl-NL" sz="2800" dirty="0"/>
                <a:t>O</a:t>
              </a:r>
            </a:p>
          </p:txBody>
        </p:sp>
        <p:sp>
          <p:nvSpPr>
            <p:cNvPr id="19" name="Tekstvak 18"/>
            <p:cNvSpPr txBox="1"/>
            <p:nvPr/>
          </p:nvSpPr>
          <p:spPr>
            <a:xfrm>
              <a:off x="3923928" y="5066020"/>
              <a:ext cx="1141784" cy="523220"/>
            </a:xfrm>
            <a:prstGeom prst="rect">
              <a:avLst/>
            </a:prstGeom>
            <a:noFill/>
          </p:spPr>
          <p:txBody>
            <a:bodyPr wrap="square" rtlCol="0">
              <a:spAutoFit/>
            </a:bodyPr>
            <a:lstStyle/>
            <a:p>
              <a:r>
                <a:rPr lang="nl-NL" sz="2800" dirty="0"/>
                <a:t>CH</a:t>
              </a:r>
              <a:r>
                <a:rPr lang="nl-NL" sz="2800" baseline="-25000" dirty="0"/>
                <a:t>4</a:t>
              </a:r>
              <a:endParaRPr lang="nl-NL" sz="2800" dirty="0"/>
            </a:p>
          </p:txBody>
        </p:sp>
        <p:sp>
          <p:nvSpPr>
            <p:cNvPr id="20" name="Tekstvak 19"/>
            <p:cNvSpPr txBox="1"/>
            <p:nvPr/>
          </p:nvSpPr>
          <p:spPr>
            <a:xfrm>
              <a:off x="2771800" y="4581128"/>
              <a:ext cx="1141784" cy="523220"/>
            </a:xfrm>
            <a:prstGeom prst="rect">
              <a:avLst/>
            </a:prstGeom>
            <a:noFill/>
          </p:spPr>
          <p:txBody>
            <a:bodyPr wrap="square" rtlCol="0">
              <a:spAutoFit/>
            </a:bodyPr>
            <a:lstStyle/>
            <a:p>
              <a:r>
                <a:rPr lang="nl-NL" sz="2800" dirty="0"/>
                <a:t>NH</a:t>
              </a:r>
              <a:r>
                <a:rPr lang="nl-NL" sz="2800" baseline="-25000" dirty="0"/>
                <a:t>3</a:t>
              </a:r>
            </a:p>
          </p:txBody>
        </p:sp>
        <p:sp>
          <p:nvSpPr>
            <p:cNvPr id="21" name="Tekstvak 20"/>
            <p:cNvSpPr txBox="1"/>
            <p:nvPr/>
          </p:nvSpPr>
          <p:spPr>
            <a:xfrm>
              <a:off x="2411760" y="3913892"/>
              <a:ext cx="1141784" cy="461665"/>
            </a:xfrm>
            <a:prstGeom prst="rect">
              <a:avLst/>
            </a:prstGeom>
            <a:noFill/>
          </p:spPr>
          <p:txBody>
            <a:bodyPr wrap="square" rtlCol="0">
              <a:spAutoFit/>
            </a:bodyPr>
            <a:lstStyle/>
            <a:p>
              <a:r>
                <a:rPr lang="nl-NL" sz="2400" dirty="0"/>
                <a:t>SOC</a:t>
              </a:r>
            </a:p>
          </p:txBody>
        </p:sp>
        <p:sp>
          <p:nvSpPr>
            <p:cNvPr id="22" name="Tekstvak 21"/>
            <p:cNvSpPr txBox="1"/>
            <p:nvPr/>
          </p:nvSpPr>
          <p:spPr>
            <a:xfrm>
              <a:off x="2494112" y="3193812"/>
              <a:ext cx="1141784" cy="461665"/>
            </a:xfrm>
            <a:prstGeom prst="rect">
              <a:avLst/>
            </a:prstGeom>
            <a:noFill/>
          </p:spPr>
          <p:txBody>
            <a:bodyPr wrap="square" rtlCol="0">
              <a:spAutoFit/>
            </a:bodyPr>
            <a:lstStyle/>
            <a:p>
              <a:r>
                <a:rPr lang="nl-NL" sz="2400" dirty="0"/>
                <a:t>NPK</a:t>
              </a:r>
            </a:p>
          </p:txBody>
        </p:sp>
        <p:sp>
          <p:nvSpPr>
            <p:cNvPr id="6" name="Ring 5"/>
            <p:cNvSpPr/>
            <p:nvPr/>
          </p:nvSpPr>
          <p:spPr>
            <a:xfrm>
              <a:off x="2411760" y="2179695"/>
              <a:ext cx="3815780" cy="3492421"/>
            </a:xfrm>
            <a:prstGeom prst="donut">
              <a:avLst>
                <a:gd name="adj" fmla="val 18298"/>
              </a:avLst>
            </a:prstGeom>
            <a:solidFill>
              <a:schemeClr val="tx1">
                <a:lumMod val="75000"/>
                <a:lumOff val="2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Tekstvak 23"/>
          <p:cNvSpPr txBox="1"/>
          <p:nvPr/>
        </p:nvSpPr>
        <p:spPr>
          <a:xfrm>
            <a:off x="6516216" y="4001941"/>
            <a:ext cx="2026568" cy="646331"/>
          </a:xfrm>
          <a:prstGeom prst="rect">
            <a:avLst/>
          </a:prstGeom>
          <a:noFill/>
        </p:spPr>
        <p:txBody>
          <a:bodyPr wrap="square" rtlCol="0">
            <a:spAutoFit/>
          </a:bodyPr>
          <a:lstStyle/>
          <a:p>
            <a:pPr algn="ctr"/>
            <a:r>
              <a:rPr lang="nl-NL" dirty="0"/>
              <a:t>2030 ENERGY-CLIMATE PACKAGE</a:t>
            </a:r>
          </a:p>
        </p:txBody>
      </p:sp>
      <p:sp>
        <p:nvSpPr>
          <p:cNvPr id="25" name="Tekstvak 24"/>
          <p:cNvSpPr txBox="1"/>
          <p:nvPr/>
        </p:nvSpPr>
        <p:spPr>
          <a:xfrm>
            <a:off x="3275856" y="5589240"/>
            <a:ext cx="1944216" cy="646331"/>
          </a:xfrm>
          <a:prstGeom prst="rect">
            <a:avLst/>
          </a:prstGeom>
          <a:noFill/>
        </p:spPr>
        <p:txBody>
          <a:bodyPr wrap="square" rtlCol="0">
            <a:spAutoFit/>
          </a:bodyPr>
          <a:lstStyle/>
          <a:p>
            <a:pPr algn="ctr"/>
            <a:r>
              <a:rPr lang="nl-NL" dirty="0"/>
              <a:t>CLEAN AIR </a:t>
            </a:r>
          </a:p>
          <a:p>
            <a:pPr algn="ctr"/>
            <a:r>
              <a:rPr lang="nl-NL" dirty="0"/>
              <a:t>POLICY PACKAGE</a:t>
            </a:r>
          </a:p>
        </p:txBody>
      </p:sp>
      <p:sp>
        <p:nvSpPr>
          <p:cNvPr id="26" name="Tekstvak 25"/>
          <p:cNvSpPr txBox="1"/>
          <p:nvPr/>
        </p:nvSpPr>
        <p:spPr>
          <a:xfrm>
            <a:off x="827584" y="4001941"/>
            <a:ext cx="1584176" cy="1200329"/>
          </a:xfrm>
          <a:prstGeom prst="rect">
            <a:avLst/>
          </a:prstGeom>
          <a:noFill/>
        </p:spPr>
        <p:txBody>
          <a:bodyPr wrap="square" rtlCol="0">
            <a:spAutoFit/>
          </a:bodyPr>
          <a:lstStyle/>
          <a:p>
            <a:pPr algn="ctr"/>
            <a:r>
              <a:rPr lang="nl-NL" dirty="0"/>
              <a:t>PROPOSAL FOR A SOIL FRAMEWORK DIRECTIVE</a:t>
            </a:r>
          </a:p>
        </p:txBody>
      </p:sp>
      <p:sp>
        <p:nvSpPr>
          <p:cNvPr id="27" name="Tekstvak 26"/>
          <p:cNvSpPr txBox="1"/>
          <p:nvPr/>
        </p:nvSpPr>
        <p:spPr>
          <a:xfrm>
            <a:off x="829550" y="2115860"/>
            <a:ext cx="1520546" cy="646331"/>
          </a:xfrm>
          <a:prstGeom prst="rect">
            <a:avLst/>
          </a:prstGeom>
          <a:noFill/>
        </p:spPr>
        <p:txBody>
          <a:bodyPr wrap="square" rtlCol="0">
            <a:spAutoFit/>
          </a:bodyPr>
          <a:lstStyle/>
          <a:p>
            <a:pPr algn="ctr"/>
            <a:r>
              <a:rPr lang="nl-NL" dirty="0"/>
              <a:t>NITRATE DIRECTIVE</a:t>
            </a:r>
          </a:p>
        </p:txBody>
      </p:sp>
      <p:sp>
        <p:nvSpPr>
          <p:cNvPr id="28" name="Tekstvak 27"/>
          <p:cNvSpPr txBox="1"/>
          <p:nvPr/>
        </p:nvSpPr>
        <p:spPr>
          <a:xfrm>
            <a:off x="6300192" y="2115860"/>
            <a:ext cx="2242592" cy="646331"/>
          </a:xfrm>
          <a:prstGeom prst="rect">
            <a:avLst/>
          </a:prstGeom>
          <a:noFill/>
        </p:spPr>
        <p:txBody>
          <a:bodyPr wrap="square" rtlCol="0">
            <a:spAutoFit/>
          </a:bodyPr>
          <a:lstStyle/>
          <a:p>
            <a:pPr algn="ctr"/>
            <a:r>
              <a:rPr lang="nl-NL" dirty="0"/>
              <a:t>2020 RENEWABLE ENERGY DIRECTIVE</a:t>
            </a:r>
          </a:p>
        </p:txBody>
      </p:sp>
    </p:spTree>
    <p:extLst>
      <p:ext uri="{BB962C8B-B14F-4D97-AF65-F5344CB8AC3E}">
        <p14:creationId xmlns:p14="http://schemas.microsoft.com/office/powerpoint/2010/main" val="263720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ep 14"/>
          <p:cNvGrpSpPr/>
          <p:nvPr/>
        </p:nvGrpSpPr>
        <p:grpSpPr>
          <a:xfrm>
            <a:off x="107504" y="188640"/>
            <a:ext cx="6971331" cy="4464496"/>
            <a:chOff x="-3678" y="3090294"/>
            <a:chExt cx="6971331" cy="4464496"/>
          </a:xfrm>
        </p:grpSpPr>
        <p:pic>
          <p:nvPicPr>
            <p:cNvPr id="26625" name="Picture 1" descr="C:\Users\eise spijker Jin\Dropbox\BIOTEAM Project\WP 6 - Communication and Dissemination - JIN-FA - 1-36\Tasks\T-6.3 Information promotion - 1-36\LOGOs for publications\UEF_eng_pysty_1_rgb.jpg"/>
            <p:cNvPicPr>
              <a:picLocks noChangeAspect="1" noChangeArrowheads="1"/>
            </p:cNvPicPr>
            <p:nvPr/>
          </p:nvPicPr>
          <p:blipFill>
            <a:blip r:embed="rId2" cstate="print"/>
            <a:srcRect/>
            <a:stretch>
              <a:fillRect/>
            </a:stretch>
          </p:blipFill>
          <p:spPr bwMode="auto">
            <a:xfrm>
              <a:off x="-3678" y="6237312"/>
              <a:ext cx="1512167" cy="1317478"/>
            </a:xfrm>
            <a:prstGeom prst="rect">
              <a:avLst/>
            </a:prstGeom>
            <a:noFill/>
          </p:spPr>
        </p:pic>
        <p:pic>
          <p:nvPicPr>
            <p:cNvPr id="26628" name="Picture 4" descr="C:\Users\eise spijker Jin\Dropbox\BIOTEAM Project\WP 6 - Communication and Dissemination - JIN-FA - 1-36\Tasks\T-6.3 Information promotion - 1-36\LOGOs for publications\Logo FA (2).bmp"/>
            <p:cNvPicPr>
              <a:picLocks noChangeAspect="1" noChangeArrowheads="1"/>
            </p:cNvPicPr>
            <p:nvPr/>
          </p:nvPicPr>
          <p:blipFill>
            <a:blip r:embed="rId3" cstate="print"/>
            <a:srcRect/>
            <a:stretch>
              <a:fillRect/>
            </a:stretch>
          </p:blipFill>
          <p:spPr bwMode="auto">
            <a:xfrm>
              <a:off x="-3678" y="4962502"/>
              <a:ext cx="1566237" cy="1152128"/>
            </a:xfrm>
            <a:prstGeom prst="rect">
              <a:avLst/>
            </a:prstGeom>
            <a:noFill/>
          </p:spPr>
        </p:pic>
        <p:pic>
          <p:nvPicPr>
            <p:cNvPr id="26632" name="Picture 8" descr="C:\Users\eise spijker Jin\Dropbox\BIOTEAM Project\WP 6 - Communication and Dissemination - JIN-FA - 1-36\Tasks\T-6.3 Information promotion - 1-36\LOGOs for publications\LAMMC_LOGO.jpg"/>
            <p:cNvPicPr>
              <a:picLocks noChangeAspect="1" noChangeArrowheads="1"/>
            </p:cNvPicPr>
            <p:nvPr/>
          </p:nvPicPr>
          <p:blipFill>
            <a:blip r:embed="rId4" cstate="print"/>
            <a:srcRect/>
            <a:stretch>
              <a:fillRect/>
            </a:stretch>
          </p:blipFill>
          <p:spPr bwMode="auto">
            <a:xfrm>
              <a:off x="140338" y="3090294"/>
              <a:ext cx="1256970" cy="1656184"/>
            </a:xfrm>
            <a:prstGeom prst="rect">
              <a:avLst/>
            </a:prstGeom>
            <a:noFill/>
          </p:spPr>
        </p:pic>
        <p:pic>
          <p:nvPicPr>
            <p:cNvPr id="26633" name="Picture 9" descr="C:\Users\eise spijker Jin\Dropbox\BIOTEAM Project\WP 6 - Communication and Dissemination - JIN-FA - 1-36\Tasks\T-6.3 Information promotion - 1-36\LOGOs for publications\Uni Goettingen - Logo 4c CMYK - 600dpi.jpg"/>
            <p:cNvPicPr>
              <a:picLocks noChangeAspect="1" noChangeArrowheads="1"/>
            </p:cNvPicPr>
            <p:nvPr/>
          </p:nvPicPr>
          <p:blipFill>
            <a:blip r:embed="rId5" cstate="print"/>
            <a:srcRect/>
            <a:stretch>
              <a:fillRect/>
            </a:stretch>
          </p:blipFill>
          <p:spPr bwMode="auto">
            <a:xfrm>
              <a:off x="1940538" y="3810374"/>
              <a:ext cx="3728436" cy="720080"/>
            </a:xfrm>
            <a:prstGeom prst="rect">
              <a:avLst/>
            </a:prstGeom>
            <a:noFill/>
          </p:spPr>
        </p:pic>
        <p:pic>
          <p:nvPicPr>
            <p:cNvPr id="26634" name="Picture 10" descr="C:\Users\eise spijker Jin\Dropbox\BIOTEAM Project\WP 6 - Communication and Dissemination - JIN-FA - 1-36\Tasks\T-6.3 Information promotion - 1-36\LOGOs for publications\BapeLogo_full.png"/>
            <p:cNvPicPr>
              <a:picLocks noChangeAspect="1" noChangeArrowheads="1"/>
            </p:cNvPicPr>
            <p:nvPr/>
          </p:nvPicPr>
          <p:blipFill>
            <a:blip r:embed="rId6" cstate="print"/>
            <a:srcRect/>
            <a:stretch>
              <a:fillRect/>
            </a:stretch>
          </p:blipFill>
          <p:spPr bwMode="auto">
            <a:xfrm>
              <a:off x="1940538" y="3090294"/>
              <a:ext cx="5027115" cy="648072"/>
            </a:xfrm>
            <a:prstGeom prst="rect">
              <a:avLst/>
            </a:prstGeom>
            <a:noFill/>
          </p:spPr>
        </p:pic>
      </p:grpSp>
      <p:sp>
        <p:nvSpPr>
          <p:cNvPr id="3" name="Symbol zastępczy numeru slajdu 2"/>
          <p:cNvSpPr>
            <a:spLocks noGrp="1"/>
          </p:cNvSpPr>
          <p:nvPr>
            <p:ph type="sldNum" sz="quarter" idx="10"/>
          </p:nvPr>
        </p:nvSpPr>
        <p:spPr/>
        <p:txBody>
          <a:bodyPr/>
          <a:lstStyle/>
          <a:p>
            <a:fld id="{3DBBFD22-53F5-4D15-ADCF-5159585BD162}" type="slidenum">
              <a:rPr lang="pl-PL" smtClean="0"/>
              <a:pPr/>
              <a:t>17</a:t>
            </a:fld>
            <a:endParaRPr lang="pl-PL"/>
          </a:p>
        </p:txBody>
      </p:sp>
      <p:sp>
        <p:nvSpPr>
          <p:cNvPr id="12" name="Tekstvak 11"/>
          <p:cNvSpPr txBox="1"/>
          <p:nvPr/>
        </p:nvSpPr>
        <p:spPr>
          <a:xfrm>
            <a:off x="3571868" y="3429000"/>
            <a:ext cx="5400600" cy="2139047"/>
          </a:xfrm>
          <a:prstGeom prst="rect">
            <a:avLst/>
          </a:prstGeom>
          <a:noFill/>
        </p:spPr>
        <p:txBody>
          <a:bodyPr wrap="square" rtlCol="0">
            <a:spAutoFit/>
          </a:bodyPr>
          <a:lstStyle/>
          <a:p>
            <a:pPr algn="r">
              <a:spcBef>
                <a:spcPts val="600"/>
              </a:spcBef>
            </a:pPr>
            <a:endParaRPr lang="nl-NL" i="1" dirty="0">
              <a:solidFill>
                <a:schemeClr val="tx1">
                  <a:lumMod val="65000"/>
                  <a:lumOff val="35000"/>
                </a:schemeClr>
              </a:solidFill>
            </a:endParaRPr>
          </a:p>
          <a:p>
            <a:pPr algn="r">
              <a:spcBef>
                <a:spcPts val="600"/>
              </a:spcBef>
            </a:pPr>
            <a:r>
              <a:rPr lang="nl-NL" b="1" dirty="0">
                <a:solidFill>
                  <a:schemeClr val="tx1">
                    <a:lumMod val="65000"/>
                    <a:lumOff val="35000"/>
                  </a:schemeClr>
                </a:solidFill>
              </a:rPr>
              <a:t>Eise Spijker</a:t>
            </a:r>
          </a:p>
          <a:p>
            <a:pPr algn="r">
              <a:spcBef>
                <a:spcPts val="600"/>
              </a:spcBef>
            </a:pPr>
            <a:r>
              <a:rPr lang="nl-NL" i="1" dirty="0" err="1">
                <a:solidFill>
                  <a:schemeClr val="tx1">
                    <a:lumMod val="65000"/>
                    <a:lumOff val="35000"/>
                  </a:schemeClr>
                </a:solidFill>
                <a:hlinkClick r:id="rId7"/>
              </a:rPr>
              <a:t>eise@jin.ngo</a:t>
            </a:r>
            <a:endParaRPr lang="nl-NL" i="1" dirty="0">
              <a:solidFill>
                <a:schemeClr val="tx1">
                  <a:lumMod val="65000"/>
                  <a:lumOff val="35000"/>
                </a:schemeClr>
              </a:solidFill>
            </a:endParaRPr>
          </a:p>
          <a:p>
            <a:pPr algn="r">
              <a:spcBef>
                <a:spcPts val="600"/>
              </a:spcBef>
            </a:pPr>
            <a:r>
              <a:rPr lang="nl-NL" i="1" dirty="0">
                <a:solidFill>
                  <a:schemeClr val="tx1">
                    <a:lumMod val="65000"/>
                    <a:lumOff val="35000"/>
                  </a:schemeClr>
                </a:solidFill>
              </a:rPr>
              <a:t>Joint </a:t>
            </a:r>
            <a:r>
              <a:rPr lang="nl-NL" i="1" dirty="0" err="1">
                <a:solidFill>
                  <a:schemeClr val="tx1">
                    <a:lumMod val="65000"/>
                    <a:lumOff val="35000"/>
                  </a:schemeClr>
                </a:solidFill>
              </a:rPr>
              <a:t>Implementation</a:t>
            </a:r>
            <a:r>
              <a:rPr lang="nl-NL" i="1" dirty="0">
                <a:solidFill>
                  <a:schemeClr val="tx1">
                    <a:lumMod val="65000"/>
                    <a:lumOff val="35000"/>
                  </a:schemeClr>
                </a:solidFill>
              </a:rPr>
              <a:t> Network</a:t>
            </a:r>
          </a:p>
          <a:p>
            <a:pPr algn="r">
              <a:spcBef>
                <a:spcPts val="600"/>
              </a:spcBef>
            </a:pPr>
            <a:r>
              <a:rPr lang="nl-NL" i="1" dirty="0">
                <a:solidFill>
                  <a:schemeClr val="tx1">
                    <a:lumMod val="65000"/>
                    <a:lumOff val="35000"/>
                  </a:schemeClr>
                </a:solidFill>
                <a:hlinkClick r:id="rId8"/>
              </a:rPr>
              <a:t>www.jin.ngo</a:t>
            </a:r>
            <a:endParaRPr lang="nl-NL" i="1" dirty="0">
              <a:solidFill>
                <a:schemeClr val="tx1">
                  <a:lumMod val="65000"/>
                  <a:lumOff val="35000"/>
                </a:schemeClr>
              </a:solidFill>
            </a:endParaRPr>
          </a:p>
          <a:p>
            <a:pPr algn="r">
              <a:spcBef>
                <a:spcPts val="600"/>
              </a:spcBef>
            </a:pPr>
            <a:r>
              <a:rPr lang="nl-NL" dirty="0">
                <a:solidFill>
                  <a:schemeClr val="tx1">
                    <a:lumMod val="65000"/>
                    <a:lumOff val="35000"/>
                  </a:schemeClr>
                </a:solidFill>
                <a:hlinkClick r:id="rId9"/>
              </a:rPr>
              <a:t>www.sustainable-biomass.eu</a:t>
            </a:r>
            <a:r>
              <a:rPr lang="nl-NL" dirty="0">
                <a:solidFill>
                  <a:schemeClr val="tx1">
                    <a:lumMod val="65000"/>
                    <a:lumOff val="35000"/>
                  </a:schemeClr>
                </a:solidFill>
              </a:rPr>
              <a:t> </a:t>
            </a:r>
          </a:p>
        </p:txBody>
      </p:sp>
      <p:pic>
        <p:nvPicPr>
          <p:cNvPr id="13" name="Immagine 13" descr="Luke logo"/>
          <p:cNvPicPr/>
          <p:nvPr/>
        </p:nvPicPr>
        <p:blipFill>
          <a:blip r:embed="rId10" cstate="print"/>
          <a:srcRect/>
          <a:stretch>
            <a:fillRect/>
          </a:stretch>
        </p:blipFill>
        <p:spPr bwMode="auto">
          <a:xfrm>
            <a:off x="179512" y="4653136"/>
            <a:ext cx="1440160" cy="1296144"/>
          </a:xfrm>
          <a:prstGeom prst="rect">
            <a:avLst/>
          </a:prstGeom>
          <a:noFill/>
          <a:ln w="9525">
            <a:noFill/>
            <a:miter lim="800000"/>
            <a:headEnd/>
            <a:tailEnd/>
          </a:ln>
        </p:spPr>
      </p:pic>
      <p:pic>
        <p:nvPicPr>
          <p:cNvPr id="1026" name="Picture 2" descr="C:\Users\eise spijker Jin\Documents\2014 work folder\BIOTEAM Project\WP 6 - Communication and Dissemination - JIN-FA - 1-36\Tasks\T-6.3 Information promotion - 1-36\LOGOs for publications\Logo JIN Climate and Sustainability.PNG"/>
          <p:cNvPicPr>
            <a:picLocks noChangeAspect="1" noChangeArrowheads="1"/>
          </p:cNvPicPr>
          <p:nvPr/>
        </p:nvPicPr>
        <p:blipFill>
          <a:blip r:embed="rId11" cstate="print"/>
          <a:srcRect/>
          <a:stretch>
            <a:fillRect/>
          </a:stretch>
        </p:blipFill>
        <p:spPr bwMode="auto">
          <a:xfrm>
            <a:off x="2051720" y="1916832"/>
            <a:ext cx="4032448" cy="114633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b="1" dirty="0">
                <a:solidFill>
                  <a:srgbClr val="008000"/>
                </a:solidFill>
              </a:rPr>
              <a:t>@slide 6:</a:t>
            </a:r>
            <a:br>
              <a:rPr lang="en-GB" sz="2800" b="1" dirty="0">
                <a:solidFill>
                  <a:srgbClr val="008000"/>
                </a:solidFill>
              </a:rPr>
            </a:br>
            <a:r>
              <a:rPr lang="en-GB" sz="2800" b="1" dirty="0">
                <a:solidFill>
                  <a:srgbClr val="008000"/>
                </a:solidFill>
              </a:rPr>
              <a:t>CURRENT POLICY RESPONSE TO ‘KEY’ TARGETS</a:t>
            </a:r>
          </a:p>
        </p:txBody>
      </p:sp>
      <p:sp>
        <p:nvSpPr>
          <p:cNvPr id="3" name="Tijdelijke aanduiding voor inhoud 2"/>
          <p:cNvSpPr>
            <a:spLocks noGrp="1"/>
          </p:cNvSpPr>
          <p:nvPr>
            <p:ph idx="1"/>
          </p:nvPr>
        </p:nvSpPr>
        <p:spPr>
          <a:xfrm>
            <a:off x="457200" y="1340768"/>
            <a:ext cx="4186808" cy="4392488"/>
          </a:xfrm>
        </p:spPr>
        <p:txBody>
          <a:bodyPr>
            <a:noAutofit/>
          </a:bodyPr>
          <a:lstStyle/>
          <a:p>
            <a:pPr>
              <a:buNone/>
            </a:pPr>
            <a:r>
              <a:rPr lang="en-GB" sz="2000" b="1" dirty="0">
                <a:solidFill>
                  <a:schemeClr val="tx1">
                    <a:lumMod val="85000"/>
                    <a:lumOff val="15000"/>
                  </a:schemeClr>
                </a:solidFill>
              </a:rPr>
              <a:t>Renewable Energy</a:t>
            </a:r>
          </a:p>
          <a:p>
            <a:r>
              <a:rPr lang="en-GB" sz="1400" dirty="0">
                <a:solidFill>
                  <a:schemeClr val="tx1">
                    <a:lumMod val="85000"/>
                    <a:lumOff val="15000"/>
                  </a:schemeClr>
                </a:solidFill>
              </a:rPr>
              <a:t>SDE+ budget increased</a:t>
            </a:r>
          </a:p>
          <a:p>
            <a:pPr lvl="1"/>
            <a:r>
              <a:rPr lang="en-GB" sz="1000" dirty="0">
                <a:solidFill>
                  <a:schemeClr val="tx1">
                    <a:lumMod val="85000"/>
                    <a:lumOff val="15000"/>
                  </a:schemeClr>
                </a:solidFill>
              </a:rPr>
              <a:t>EUR 3 </a:t>
            </a:r>
            <a:r>
              <a:rPr lang="en-GB" sz="1000" dirty="0" err="1">
                <a:solidFill>
                  <a:schemeClr val="tx1">
                    <a:lumMod val="85000"/>
                    <a:lumOff val="15000"/>
                  </a:schemeClr>
                </a:solidFill>
              </a:rPr>
              <a:t>bln</a:t>
            </a:r>
            <a:r>
              <a:rPr lang="en-GB" sz="1000" dirty="0">
                <a:solidFill>
                  <a:schemeClr val="tx1">
                    <a:lumMod val="85000"/>
                    <a:lumOff val="15000"/>
                  </a:schemeClr>
                </a:solidFill>
              </a:rPr>
              <a:t>. (2013)</a:t>
            </a:r>
          </a:p>
          <a:p>
            <a:pPr lvl="1"/>
            <a:r>
              <a:rPr lang="en-GB" sz="1000" dirty="0">
                <a:solidFill>
                  <a:schemeClr val="tx1">
                    <a:lumMod val="85000"/>
                    <a:lumOff val="15000"/>
                  </a:schemeClr>
                </a:solidFill>
              </a:rPr>
              <a:t>EUR 3,5 </a:t>
            </a:r>
            <a:r>
              <a:rPr lang="en-GB" sz="1000" dirty="0" err="1">
                <a:solidFill>
                  <a:schemeClr val="tx1">
                    <a:lumMod val="85000"/>
                    <a:lumOff val="15000"/>
                  </a:schemeClr>
                </a:solidFill>
              </a:rPr>
              <a:t>bln</a:t>
            </a:r>
            <a:r>
              <a:rPr lang="en-GB" sz="1000" dirty="0">
                <a:solidFill>
                  <a:schemeClr val="tx1">
                    <a:lumMod val="85000"/>
                    <a:lumOff val="15000"/>
                  </a:schemeClr>
                </a:solidFill>
              </a:rPr>
              <a:t>. (2014)</a:t>
            </a:r>
          </a:p>
          <a:p>
            <a:pPr lvl="1"/>
            <a:r>
              <a:rPr lang="en-GB" sz="1000" dirty="0">
                <a:solidFill>
                  <a:schemeClr val="tx1">
                    <a:lumMod val="85000"/>
                    <a:lumOff val="15000"/>
                  </a:schemeClr>
                </a:solidFill>
              </a:rPr>
              <a:t>EUR 3,5 </a:t>
            </a:r>
            <a:r>
              <a:rPr lang="en-GB" sz="1000" dirty="0" err="1">
                <a:solidFill>
                  <a:schemeClr val="tx1">
                    <a:lumMod val="85000"/>
                    <a:lumOff val="15000"/>
                  </a:schemeClr>
                </a:solidFill>
              </a:rPr>
              <a:t>bln</a:t>
            </a:r>
            <a:r>
              <a:rPr lang="en-GB" sz="1000" dirty="0">
                <a:solidFill>
                  <a:schemeClr val="tx1">
                    <a:lumMod val="85000"/>
                    <a:lumOff val="15000"/>
                  </a:schemeClr>
                </a:solidFill>
              </a:rPr>
              <a:t>. (2015)</a:t>
            </a:r>
          </a:p>
          <a:p>
            <a:pPr lvl="1"/>
            <a:r>
              <a:rPr lang="en-GB" sz="1000" dirty="0">
                <a:solidFill>
                  <a:schemeClr val="tx1">
                    <a:lumMod val="85000"/>
                    <a:lumOff val="15000"/>
                  </a:schemeClr>
                </a:solidFill>
              </a:rPr>
              <a:t>EUR 8 </a:t>
            </a:r>
            <a:r>
              <a:rPr lang="en-GB" sz="1000" dirty="0" err="1">
                <a:solidFill>
                  <a:schemeClr val="tx1">
                    <a:lumMod val="85000"/>
                    <a:lumOff val="15000"/>
                  </a:schemeClr>
                </a:solidFill>
              </a:rPr>
              <a:t>bln</a:t>
            </a:r>
            <a:r>
              <a:rPr lang="en-GB" sz="1000" dirty="0">
                <a:solidFill>
                  <a:schemeClr val="tx1">
                    <a:lumMod val="85000"/>
                    <a:lumOff val="15000"/>
                  </a:schemeClr>
                </a:solidFill>
              </a:rPr>
              <a:t>. (2016) + separate offshore wind budget</a:t>
            </a:r>
          </a:p>
          <a:p>
            <a:pPr>
              <a:buNone/>
            </a:pPr>
            <a:r>
              <a:rPr lang="en-GB" sz="2000" b="1" dirty="0">
                <a:solidFill>
                  <a:schemeClr val="tx1">
                    <a:lumMod val="85000"/>
                    <a:lumOff val="15000"/>
                  </a:schemeClr>
                </a:solidFill>
              </a:rPr>
              <a:t>Status of Biogas</a:t>
            </a:r>
          </a:p>
          <a:p>
            <a:r>
              <a:rPr lang="en-GB" sz="1400" dirty="0">
                <a:solidFill>
                  <a:schemeClr val="tx1">
                    <a:lumMod val="85000"/>
                    <a:lumOff val="15000"/>
                  </a:schemeClr>
                </a:solidFill>
              </a:rPr>
              <a:t>Share manure in co-digestion steady at 60%</a:t>
            </a:r>
          </a:p>
          <a:p>
            <a:r>
              <a:rPr lang="en-GB" sz="1400" dirty="0">
                <a:solidFill>
                  <a:schemeClr val="tx1">
                    <a:lumMod val="85000"/>
                    <a:lumOff val="15000"/>
                  </a:schemeClr>
                </a:solidFill>
              </a:rPr>
              <a:t>Energy share manure </a:t>
            </a:r>
            <a:r>
              <a:rPr lang="en-GB" sz="1400" dirty="0">
                <a:solidFill>
                  <a:schemeClr val="tx1">
                    <a:lumMod val="85000"/>
                    <a:lumOff val="15000"/>
                  </a:schemeClr>
                </a:solidFill>
                <a:sym typeface="Wingdings" panose="05000000000000000000" pitchFamily="2" charset="2"/>
              </a:rPr>
              <a:t></a:t>
            </a:r>
            <a:r>
              <a:rPr lang="en-GB" sz="1400" dirty="0">
                <a:solidFill>
                  <a:schemeClr val="tx1">
                    <a:lumMod val="85000"/>
                    <a:lumOff val="15000"/>
                  </a:schemeClr>
                </a:solidFill>
              </a:rPr>
              <a:t> 13% (2009) to 27% (2014) </a:t>
            </a:r>
          </a:p>
          <a:p>
            <a:r>
              <a:rPr lang="en-GB" sz="1400" dirty="0">
                <a:solidFill>
                  <a:schemeClr val="tx1">
                    <a:lumMod val="85000"/>
                    <a:lumOff val="15000"/>
                  </a:schemeClr>
                </a:solidFill>
              </a:rPr>
              <a:t>Capacity increase </a:t>
            </a:r>
            <a:r>
              <a:rPr lang="en-GB" sz="1400" dirty="0">
                <a:solidFill>
                  <a:schemeClr val="tx1">
                    <a:lumMod val="85000"/>
                    <a:lumOff val="15000"/>
                  </a:schemeClr>
                </a:solidFill>
                <a:sym typeface="Wingdings" panose="05000000000000000000" pitchFamily="2" charset="2"/>
              </a:rPr>
              <a:t> </a:t>
            </a:r>
            <a:r>
              <a:rPr lang="en-GB" sz="1400" dirty="0">
                <a:solidFill>
                  <a:schemeClr val="tx1">
                    <a:lumMod val="85000"/>
                    <a:lumOff val="15000"/>
                  </a:schemeClr>
                </a:solidFill>
              </a:rPr>
              <a:t>Lower total energy output</a:t>
            </a:r>
          </a:p>
          <a:p>
            <a:r>
              <a:rPr lang="en-GB" sz="1400" dirty="0">
                <a:solidFill>
                  <a:schemeClr val="tx1">
                    <a:lumMod val="85000"/>
                    <a:lumOff val="15000"/>
                  </a:schemeClr>
                </a:solidFill>
              </a:rPr>
              <a:t>Load factor down to 4200 hours/y</a:t>
            </a:r>
          </a:p>
          <a:p>
            <a:r>
              <a:rPr lang="en-GB" sz="1400" dirty="0">
                <a:solidFill>
                  <a:schemeClr val="tx1">
                    <a:lumMod val="85000"/>
                    <a:lumOff val="15000"/>
                  </a:schemeClr>
                </a:solidFill>
              </a:rPr>
              <a:t>Co-substrate prices high (maize phased-out)</a:t>
            </a:r>
          </a:p>
          <a:p>
            <a:r>
              <a:rPr lang="en-GB" sz="1400" dirty="0">
                <a:solidFill>
                  <a:schemeClr val="tx1">
                    <a:lumMod val="85000"/>
                    <a:lumOff val="15000"/>
                  </a:schemeClr>
                </a:solidFill>
              </a:rPr>
              <a:t>More co-substrate = more ‘manure’ surplus</a:t>
            </a:r>
          </a:p>
          <a:p>
            <a:r>
              <a:rPr lang="en-GB" sz="1400" dirty="0">
                <a:solidFill>
                  <a:schemeClr val="tx1">
                    <a:lumMod val="85000"/>
                    <a:lumOff val="15000"/>
                  </a:schemeClr>
                </a:solidFill>
              </a:rPr>
              <a:t>50% of biogas plants likely to exit business</a:t>
            </a:r>
          </a:p>
          <a:p>
            <a:pPr>
              <a:buNone/>
            </a:pPr>
            <a:r>
              <a:rPr lang="en-GB" sz="2000" b="1" dirty="0">
                <a:solidFill>
                  <a:schemeClr val="tx1">
                    <a:lumMod val="85000"/>
                    <a:lumOff val="15000"/>
                  </a:schemeClr>
                </a:solidFill>
              </a:rPr>
              <a:t>But, </a:t>
            </a:r>
          </a:p>
          <a:p>
            <a:r>
              <a:rPr lang="en-GB" sz="1400" dirty="0">
                <a:solidFill>
                  <a:schemeClr val="tx1">
                    <a:lumMod val="85000"/>
                    <a:lumOff val="15000"/>
                  </a:schemeClr>
                </a:solidFill>
              </a:rPr>
              <a:t>Manure has high domestic potential (53 PJ)</a:t>
            </a:r>
          </a:p>
          <a:p>
            <a:r>
              <a:rPr lang="en-GB" sz="1400" dirty="0"/>
              <a:t>Manure digestion not cost-competitive</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18</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8" name="Tijdelijke aanduiding voor inhoud 2"/>
          <p:cNvSpPr txBox="1">
            <a:spLocks/>
          </p:cNvSpPr>
          <p:nvPr/>
        </p:nvSpPr>
        <p:spPr>
          <a:xfrm>
            <a:off x="4849688" y="1340768"/>
            <a:ext cx="4186808" cy="43924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rPr>
              <a:t>Phosphates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Phosphate production rights in dairy sector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a:solidFill>
                  <a:schemeClr val="tx1">
                    <a:lumMod val="85000"/>
                    <a:lumOff val="15000"/>
                  </a:schemeClr>
                </a:solidFill>
              </a:rPr>
              <a:t>Manure treatment obligation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Land-based</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growth of dairy sector</a:t>
            </a:r>
            <a:endPar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rPr>
              <a:t>Status of Manure</a:t>
            </a:r>
            <a:r>
              <a:rPr kumimoji="0" lang="en-GB" sz="2000" b="1" i="0" u="none" strike="noStrike" kern="1200" cap="none" spc="0" normalizeH="0" noProof="0" dirty="0">
                <a:ln>
                  <a:noFill/>
                </a:ln>
                <a:solidFill>
                  <a:schemeClr val="tx1">
                    <a:lumMod val="85000"/>
                    <a:lumOff val="15000"/>
                  </a:schemeClr>
                </a:solidFill>
                <a:effectLst/>
                <a:uLnTx/>
                <a:uFillTx/>
                <a:latin typeface="+mn-lt"/>
                <a:ea typeface="+mn-ea"/>
                <a:cs typeface="+mn-cs"/>
              </a:rPr>
              <a:t> treatment</a:t>
            </a:r>
            <a:endPar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Sharp increase in operational </a:t>
            </a:r>
            <a:r>
              <a:rPr lang="en-GB" sz="1400" dirty="0">
                <a:solidFill>
                  <a:schemeClr val="tx1">
                    <a:lumMod val="85000"/>
                    <a:lumOff val="15000"/>
                  </a:schemeClr>
                </a:solidFill>
              </a:rPr>
              <a:t>capacity</a:t>
            </a:r>
            <a:endPar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800100" lvl="1" indent="-342900">
              <a:spcBef>
                <a:spcPct val="20000"/>
              </a:spcBef>
              <a:buFont typeface="Arial" pitchFamily="34" charset="0"/>
              <a:buChar char="•"/>
            </a:pP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16 </a:t>
            </a:r>
            <a:r>
              <a:rPr kumimoji="0" lang="en-GB" sz="10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mln</a:t>
            </a: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kg P (2013)</a:t>
            </a:r>
          </a:p>
          <a:p>
            <a:pPr marL="800100" lvl="1" indent="-342900">
              <a:spcBef>
                <a:spcPct val="20000"/>
              </a:spcBef>
              <a:buFont typeface="Arial" pitchFamily="34" charset="0"/>
              <a:buChar char="•"/>
            </a:pPr>
            <a:r>
              <a:rPr lang="en-GB" sz="1000" dirty="0">
                <a:solidFill>
                  <a:schemeClr val="tx1">
                    <a:lumMod val="85000"/>
                    <a:lumOff val="15000"/>
                  </a:schemeClr>
                </a:solidFill>
              </a:rPr>
              <a:t>19 </a:t>
            </a:r>
            <a:r>
              <a:rPr lang="en-GB" sz="1000" dirty="0" err="1">
                <a:solidFill>
                  <a:schemeClr val="tx1">
                    <a:lumMod val="85000"/>
                    <a:lumOff val="15000"/>
                  </a:schemeClr>
                </a:solidFill>
              </a:rPr>
              <a:t>mln</a:t>
            </a:r>
            <a:r>
              <a:rPr lang="en-GB" sz="1000" dirty="0">
                <a:solidFill>
                  <a:schemeClr val="tx1">
                    <a:lumMod val="85000"/>
                    <a:lumOff val="15000"/>
                  </a:schemeClr>
                </a:solidFill>
              </a:rPr>
              <a:t>. kg P (2014)</a:t>
            </a:r>
          </a:p>
          <a:p>
            <a:pPr marL="800100" lvl="1" indent="-342900">
              <a:spcBef>
                <a:spcPct val="20000"/>
              </a:spcBef>
              <a:buFont typeface="Arial" pitchFamily="34" charset="0"/>
              <a:buChar char="•"/>
            </a:pP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22,5</a:t>
            </a:r>
            <a:r>
              <a:rPr kumimoji="0" lang="en-GB" sz="1000" b="0" i="0" u="none" strike="noStrike" kern="1200" cap="none" spc="0" normalizeH="0" noProof="0" dirty="0">
                <a:ln>
                  <a:noFill/>
                </a:ln>
                <a:solidFill>
                  <a:schemeClr val="tx1">
                    <a:lumMod val="85000"/>
                    <a:lumOff val="15000"/>
                  </a:schemeClr>
                </a:solidFill>
                <a:effectLst/>
                <a:uLnTx/>
                <a:uFillTx/>
                <a:latin typeface="+mn-lt"/>
                <a:ea typeface="+mn-ea"/>
                <a:cs typeface="+mn-cs"/>
              </a:rPr>
              <a:t> </a:t>
            </a:r>
            <a:r>
              <a:rPr kumimoji="0" lang="en-GB" sz="1000" b="0" i="0" u="none" strike="noStrike" kern="1200" cap="none" spc="0" normalizeH="0" noProof="0" dirty="0" err="1">
                <a:ln>
                  <a:noFill/>
                </a:ln>
                <a:solidFill>
                  <a:schemeClr val="tx1">
                    <a:lumMod val="85000"/>
                    <a:lumOff val="15000"/>
                  </a:schemeClr>
                </a:solidFill>
                <a:effectLst/>
                <a:uLnTx/>
                <a:uFillTx/>
                <a:latin typeface="+mn-lt"/>
                <a:ea typeface="+mn-ea"/>
                <a:cs typeface="+mn-cs"/>
              </a:rPr>
              <a:t>mln</a:t>
            </a:r>
            <a:r>
              <a:rPr kumimoji="0" lang="en-GB" sz="1000" b="0" i="0" u="none" strike="noStrike" kern="1200" cap="none" spc="0" normalizeH="0" noProof="0" dirty="0">
                <a:ln>
                  <a:noFill/>
                </a:ln>
                <a:solidFill>
                  <a:schemeClr val="tx1">
                    <a:lumMod val="85000"/>
                    <a:lumOff val="15000"/>
                  </a:schemeClr>
                </a:solidFill>
                <a:effectLst/>
                <a:uLnTx/>
                <a:uFillTx/>
                <a:latin typeface="+mn-lt"/>
                <a:ea typeface="+mn-ea"/>
                <a:cs typeface="+mn-cs"/>
              </a:rPr>
              <a:t>. kg P (2015)</a:t>
            </a:r>
            <a:endPar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Further expansions</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expected (11,5 </a:t>
            </a:r>
            <a:r>
              <a:rPr kumimoji="0" lang="en-GB" sz="1400" b="0" i="0" u="none" strike="noStrike" kern="1200" cap="none" spc="0" normalizeH="0" noProof="0" dirty="0" err="1">
                <a:ln>
                  <a:noFill/>
                </a:ln>
                <a:solidFill>
                  <a:schemeClr val="tx1">
                    <a:lumMod val="85000"/>
                    <a:lumOff val="15000"/>
                  </a:schemeClr>
                </a:solidFill>
                <a:effectLst/>
                <a:uLnTx/>
                <a:uFillTx/>
                <a:latin typeface="+mn-lt"/>
                <a:ea typeface="+mn-ea"/>
                <a:cs typeface="+mn-cs"/>
              </a:rPr>
              <a:t>mln</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kg P) in coming years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baseline="0" dirty="0">
                <a:solidFill>
                  <a:schemeClr val="tx1">
                    <a:lumMod val="85000"/>
                    <a:lumOff val="15000"/>
                  </a:schemeClr>
                </a:solidFill>
              </a:rPr>
              <a:t>Mandatory excess manure</a:t>
            </a:r>
            <a:r>
              <a:rPr lang="en-GB" sz="1400" dirty="0">
                <a:solidFill>
                  <a:schemeClr val="tx1">
                    <a:lumMod val="85000"/>
                    <a:lumOff val="15000"/>
                  </a:schemeClr>
                </a:solidFill>
              </a:rPr>
              <a:t> treatment-% gone up </a:t>
            </a:r>
          </a:p>
          <a:p>
            <a:pPr marL="800100" lvl="1" indent="-342900">
              <a:spcBef>
                <a:spcPct val="20000"/>
              </a:spcBef>
              <a:buFont typeface="Arial" pitchFamily="34" charset="0"/>
              <a:buChar char="•"/>
            </a:pP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South</a:t>
            </a:r>
            <a:r>
              <a:rPr lang="en-GB" sz="1000" dirty="0">
                <a:solidFill>
                  <a:schemeClr val="tx1">
                    <a:lumMod val="85000"/>
                    <a:lumOff val="15000"/>
                  </a:schemeClr>
                </a:solidFill>
              </a:rPr>
              <a:t>:  30 to 55% (2014-16)</a:t>
            </a:r>
          </a:p>
          <a:p>
            <a:pPr marL="800100" lvl="1" indent="-342900">
              <a:spcBef>
                <a:spcPct val="20000"/>
              </a:spcBef>
              <a:buFont typeface="Arial" pitchFamily="34" charset="0"/>
              <a:buChar char="•"/>
            </a:pPr>
            <a:r>
              <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rPr>
              <a:t>East:</a:t>
            </a:r>
            <a:r>
              <a:rPr kumimoji="0" lang="en-GB" sz="1000" b="0" i="0" u="none" strike="noStrike" kern="1200" cap="none" spc="0" normalizeH="0" noProof="0" dirty="0">
                <a:ln>
                  <a:noFill/>
                </a:ln>
                <a:solidFill>
                  <a:schemeClr val="tx1">
                    <a:lumMod val="85000"/>
                    <a:lumOff val="15000"/>
                  </a:schemeClr>
                </a:solidFill>
                <a:effectLst/>
                <a:uLnTx/>
                <a:uFillTx/>
                <a:latin typeface="+mn-lt"/>
                <a:ea typeface="+mn-ea"/>
                <a:cs typeface="+mn-cs"/>
              </a:rPr>
              <a:t> 15 to 35% (2014-16)</a:t>
            </a:r>
          </a:p>
          <a:p>
            <a:pPr marL="800100" lvl="1" indent="-342900">
              <a:spcBef>
                <a:spcPct val="20000"/>
              </a:spcBef>
              <a:buFont typeface="Arial" pitchFamily="34" charset="0"/>
              <a:buChar char="•"/>
            </a:pPr>
            <a:r>
              <a:rPr lang="en-GB" sz="1000" baseline="0" dirty="0">
                <a:solidFill>
                  <a:schemeClr val="tx1">
                    <a:lumMod val="85000"/>
                    <a:lumOff val="15000"/>
                  </a:schemeClr>
                </a:solidFill>
              </a:rPr>
              <a:t>Other:</a:t>
            </a:r>
            <a:r>
              <a:rPr lang="en-GB" sz="1000" dirty="0">
                <a:solidFill>
                  <a:schemeClr val="tx1">
                    <a:lumMod val="85000"/>
                    <a:lumOff val="15000"/>
                  </a:schemeClr>
                </a:solidFill>
              </a:rPr>
              <a:t> 5 to 10% (2014-16)</a:t>
            </a:r>
            <a:endParaRPr kumimoji="0" lang="en-GB" sz="1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rPr>
              <a:t>But,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i="0" u="none" strike="noStrike" kern="1200" cap="none" spc="0" normalizeH="0" baseline="0" noProof="0" dirty="0">
                <a:ln>
                  <a:noFill/>
                </a:ln>
                <a:effectLst/>
                <a:uLnTx/>
                <a:uFillTx/>
              </a:rPr>
              <a:t>CH</a:t>
            </a:r>
            <a:r>
              <a:rPr kumimoji="0" lang="en-GB" sz="1400" i="0" u="none" strike="noStrike" kern="1200" cap="none" spc="0" normalizeH="0" baseline="-25000" noProof="0" dirty="0">
                <a:ln>
                  <a:noFill/>
                </a:ln>
                <a:effectLst/>
                <a:uLnTx/>
                <a:uFillTx/>
              </a:rPr>
              <a:t>4</a:t>
            </a:r>
            <a:r>
              <a:rPr kumimoji="0" lang="en-GB" sz="1400" i="0" u="none" strike="noStrike" kern="1200" cap="none" spc="0" normalizeH="0" baseline="0" noProof="0" dirty="0">
                <a:ln>
                  <a:noFill/>
                </a:ln>
                <a:effectLst/>
                <a:uLnTx/>
                <a:uFillTx/>
              </a:rPr>
              <a:t> and NH</a:t>
            </a:r>
            <a:r>
              <a:rPr kumimoji="0" lang="en-GB" sz="1400" i="0" u="none" strike="noStrike" kern="1200" cap="none" spc="0" normalizeH="0" baseline="-25000" noProof="0" dirty="0">
                <a:ln>
                  <a:noFill/>
                </a:ln>
                <a:effectLst/>
                <a:uLnTx/>
                <a:uFillTx/>
              </a:rPr>
              <a:t>3</a:t>
            </a:r>
            <a:r>
              <a:rPr kumimoji="0" lang="en-GB" sz="1400" i="0" u="none" strike="noStrike" kern="1200" cap="none" spc="0" normalizeH="0" baseline="0" noProof="0" dirty="0">
                <a:ln>
                  <a:noFill/>
                </a:ln>
                <a:effectLst/>
                <a:uLnTx/>
                <a:uFillTx/>
              </a:rPr>
              <a:t> emissions up </a:t>
            </a:r>
          </a:p>
          <a:p>
            <a:pPr marL="800100" lvl="1" indent="-342900">
              <a:spcBef>
                <a:spcPct val="20000"/>
              </a:spcBef>
              <a:buFont typeface="Arial" pitchFamily="34" charset="0"/>
              <a:buChar char="•"/>
            </a:pPr>
            <a:r>
              <a:rPr lang="en-GB" sz="1000" dirty="0"/>
              <a:t>CH</a:t>
            </a:r>
            <a:r>
              <a:rPr lang="en-GB" sz="1000" baseline="-25000" dirty="0"/>
              <a:t>4</a:t>
            </a:r>
            <a:r>
              <a:rPr lang="en-GB" sz="1000" dirty="0"/>
              <a:t>:</a:t>
            </a:r>
            <a:r>
              <a:rPr kumimoji="0" lang="en-GB" sz="1000" i="0" u="none" strike="noStrike" kern="1200" cap="none" spc="0" normalizeH="0" baseline="0" noProof="0" dirty="0">
                <a:ln>
                  <a:noFill/>
                </a:ln>
                <a:effectLst/>
                <a:uLnTx/>
                <a:uFillTx/>
              </a:rPr>
              <a:t>  12 to 13 </a:t>
            </a:r>
            <a:r>
              <a:rPr kumimoji="0" lang="en-GB" sz="1000" i="0" u="none" strike="noStrike" kern="1200" cap="none" spc="0" normalizeH="0" baseline="0" noProof="0" dirty="0" err="1">
                <a:ln>
                  <a:noFill/>
                </a:ln>
                <a:effectLst/>
                <a:uLnTx/>
                <a:uFillTx/>
              </a:rPr>
              <a:t>mt</a:t>
            </a:r>
            <a:r>
              <a:rPr kumimoji="0" lang="en-GB" sz="1000" i="0" u="none" strike="noStrike" kern="1200" cap="none" spc="0" normalizeH="0" baseline="0" noProof="0" dirty="0">
                <a:ln>
                  <a:noFill/>
                </a:ln>
                <a:effectLst/>
                <a:uLnTx/>
                <a:uFillTx/>
              </a:rPr>
              <a:t> (2013-14)</a:t>
            </a:r>
          </a:p>
          <a:p>
            <a:pPr marL="800100" lvl="1" indent="-342900">
              <a:spcBef>
                <a:spcPct val="20000"/>
              </a:spcBef>
              <a:buFont typeface="Arial" pitchFamily="34" charset="0"/>
              <a:buChar char="•"/>
            </a:pPr>
            <a:r>
              <a:rPr lang="en-GB" sz="1000" dirty="0"/>
              <a:t>NH</a:t>
            </a:r>
            <a:r>
              <a:rPr lang="en-GB" sz="1000" baseline="-25000" dirty="0"/>
              <a:t>3</a:t>
            </a:r>
            <a:r>
              <a:rPr lang="en-GB" sz="1000" dirty="0"/>
              <a:t>: 112 to 117 </a:t>
            </a:r>
            <a:r>
              <a:rPr lang="en-GB" sz="1000" dirty="0" err="1"/>
              <a:t>kt</a:t>
            </a:r>
            <a:r>
              <a:rPr lang="en-GB" sz="1000" dirty="0"/>
              <a:t> (2013-14)</a:t>
            </a:r>
            <a:endParaRPr kumimoji="0" lang="en-GB" sz="100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26643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340768"/>
            <a:ext cx="8229600" cy="4785395"/>
          </a:xfrm>
        </p:spPr>
        <p:txBody>
          <a:bodyPr>
            <a:normAutofit fontScale="32500" lnSpcReduction="20000"/>
          </a:bodyPr>
          <a:lstStyle/>
          <a:p>
            <a:r>
              <a:rPr lang="nl-NL" dirty="0"/>
              <a:t>These </a:t>
            </a:r>
            <a:r>
              <a:rPr lang="nl-NL" dirty="0" err="1"/>
              <a:t>calculations</a:t>
            </a:r>
            <a:r>
              <a:rPr lang="nl-NL" dirty="0"/>
              <a:t> are </a:t>
            </a:r>
            <a:r>
              <a:rPr lang="nl-NL" dirty="0" err="1"/>
              <a:t>for</a:t>
            </a:r>
            <a:r>
              <a:rPr lang="nl-NL" dirty="0"/>
              <a:t> </a:t>
            </a:r>
            <a:r>
              <a:rPr lang="nl-NL" dirty="0" err="1"/>
              <a:t>illustration</a:t>
            </a:r>
            <a:r>
              <a:rPr lang="nl-NL" dirty="0"/>
              <a:t> </a:t>
            </a:r>
            <a:r>
              <a:rPr lang="nl-NL" dirty="0" err="1"/>
              <a:t>purposes</a:t>
            </a:r>
            <a:r>
              <a:rPr lang="nl-NL" dirty="0"/>
              <a:t> </a:t>
            </a:r>
            <a:r>
              <a:rPr lang="nl-NL" dirty="0" err="1"/>
              <a:t>to</a:t>
            </a:r>
            <a:r>
              <a:rPr lang="nl-NL" dirty="0"/>
              <a:t> show </a:t>
            </a:r>
            <a:r>
              <a:rPr lang="nl-NL" dirty="0" err="1"/>
              <a:t>the</a:t>
            </a:r>
            <a:r>
              <a:rPr lang="nl-NL" dirty="0"/>
              <a:t> CH</a:t>
            </a:r>
            <a:r>
              <a:rPr lang="nl-NL" baseline="-25000" dirty="0"/>
              <a:t>4</a:t>
            </a:r>
            <a:r>
              <a:rPr lang="nl-NL" dirty="0"/>
              <a:t> </a:t>
            </a:r>
            <a:r>
              <a:rPr lang="nl-NL" dirty="0" err="1"/>
              <a:t>avoidance</a:t>
            </a:r>
            <a:r>
              <a:rPr lang="nl-NL" dirty="0"/>
              <a:t> </a:t>
            </a:r>
            <a:r>
              <a:rPr lang="nl-NL" dirty="0" err="1"/>
              <a:t>potential</a:t>
            </a:r>
            <a:r>
              <a:rPr lang="nl-NL" dirty="0"/>
              <a:t> </a:t>
            </a:r>
            <a:r>
              <a:rPr lang="nl-NL" dirty="0" err="1"/>
              <a:t>uncertainties</a:t>
            </a:r>
            <a:r>
              <a:rPr lang="nl-NL" dirty="0"/>
              <a:t> </a:t>
            </a:r>
            <a:r>
              <a:rPr lang="nl-NL" dirty="0" err="1"/>
              <a:t>would</a:t>
            </a:r>
            <a:r>
              <a:rPr lang="nl-NL" dirty="0"/>
              <a:t> </a:t>
            </a:r>
            <a:r>
              <a:rPr lang="nl-NL" dirty="0" err="1"/>
              <a:t>mean</a:t>
            </a:r>
            <a:r>
              <a:rPr lang="nl-NL" dirty="0"/>
              <a:t> </a:t>
            </a:r>
            <a:r>
              <a:rPr lang="nl-NL" dirty="0" err="1"/>
              <a:t>for</a:t>
            </a:r>
            <a:r>
              <a:rPr lang="nl-NL" dirty="0"/>
              <a:t> </a:t>
            </a:r>
            <a:r>
              <a:rPr lang="nl-NL" dirty="0" err="1"/>
              <a:t>the</a:t>
            </a:r>
            <a:r>
              <a:rPr lang="nl-NL" dirty="0"/>
              <a:t> </a:t>
            </a:r>
            <a:r>
              <a:rPr lang="nl-NL" dirty="0" err="1"/>
              <a:t>cost-effectiveness</a:t>
            </a:r>
            <a:r>
              <a:rPr lang="nl-NL" dirty="0"/>
              <a:t> of </a:t>
            </a:r>
            <a:r>
              <a:rPr lang="nl-NL" dirty="0" err="1"/>
              <a:t>manure</a:t>
            </a:r>
            <a:r>
              <a:rPr lang="nl-NL" dirty="0"/>
              <a:t> </a:t>
            </a:r>
            <a:r>
              <a:rPr lang="nl-NL" dirty="0" err="1"/>
              <a:t>digestion</a:t>
            </a:r>
            <a:r>
              <a:rPr lang="nl-NL" dirty="0"/>
              <a:t> as a GHG </a:t>
            </a:r>
            <a:r>
              <a:rPr lang="nl-NL" dirty="0" err="1"/>
              <a:t>abatement</a:t>
            </a:r>
            <a:r>
              <a:rPr lang="nl-NL" dirty="0"/>
              <a:t> option. </a:t>
            </a:r>
            <a:r>
              <a:rPr lang="nl-NL" dirty="0" err="1"/>
              <a:t>Cattle</a:t>
            </a:r>
            <a:r>
              <a:rPr lang="nl-NL" dirty="0"/>
              <a:t> </a:t>
            </a:r>
            <a:r>
              <a:rPr lang="nl-NL" dirty="0" err="1"/>
              <a:t>slurries</a:t>
            </a:r>
            <a:r>
              <a:rPr lang="nl-NL" dirty="0"/>
              <a:t> have different </a:t>
            </a:r>
            <a:r>
              <a:rPr lang="nl-NL" dirty="0" err="1"/>
              <a:t>emission</a:t>
            </a:r>
            <a:r>
              <a:rPr lang="nl-NL" dirty="0"/>
              <a:t> factors, but ranges </a:t>
            </a:r>
            <a:r>
              <a:rPr lang="nl-NL" dirty="0" err="1"/>
              <a:t>and</a:t>
            </a:r>
            <a:r>
              <a:rPr lang="nl-NL" dirty="0"/>
              <a:t> </a:t>
            </a:r>
            <a:r>
              <a:rPr lang="nl-NL" dirty="0" err="1"/>
              <a:t>key</a:t>
            </a:r>
            <a:r>
              <a:rPr lang="nl-NL" dirty="0"/>
              <a:t> </a:t>
            </a:r>
            <a:r>
              <a:rPr lang="nl-NL" dirty="0" err="1"/>
              <a:t>uncertainties</a:t>
            </a:r>
            <a:r>
              <a:rPr lang="nl-NL" dirty="0"/>
              <a:t> </a:t>
            </a:r>
            <a:r>
              <a:rPr lang="nl-NL" dirty="0" err="1"/>
              <a:t>for</a:t>
            </a:r>
            <a:r>
              <a:rPr lang="nl-NL" dirty="0"/>
              <a:t> </a:t>
            </a:r>
            <a:r>
              <a:rPr lang="nl-NL" dirty="0" err="1"/>
              <a:t>key</a:t>
            </a:r>
            <a:r>
              <a:rPr lang="nl-NL" dirty="0"/>
              <a:t> variables are </a:t>
            </a:r>
            <a:r>
              <a:rPr lang="nl-NL" dirty="0" err="1"/>
              <a:t>also</a:t>
            </a:r>
            <a:r>
              <a:rPr lang="nl-NL" dirty="0"/>
              <a:t> high. </a:t>
            </a:r>
            <a:r>
              <a:rPr lang="nl-NL" dirty="0" err="1"/>
              <a:t>Also</a:t>
            </a:r>
            <a:r>
              <a:rPr lang="nl-NL" dirty="0"/>
              <a:t> a biogas </a:t>
            </a:r>
            <a:r>
              <a:rPr lang="nl-NL" dirty="0" err="1"/>
              <a:t>yield</a:t>
            </a:r>
            <a:r>
              <a:rPr lang="nl-NL" dirty="0"/>
              <a:t> of 35 m</a:t>
            </a:r>
            <a:r>
              <a:rPr lang="nl-NL" baseline="30000" dirty="0"/>
              <a:t>3</a:t>
            </a:r>
            <a:r>
              <a:rPr lang="nl-NL" dirty="0"/>
              <a:t> per ton of </a:t>
            </a:r>
            <a:r>
              <a:rPr lang="nl-NL" dirty="0" err="1"/>
              <a:t>manure</a:t>
            </a:r>
            <a:r>
              <a:rPr lang="nl-NL" dirty="0"/>
              <a:t> is </a:t>
            </a:r>
            <a:r>
              <a:rPr lang="nl-NL" dirty="0" err="1"/>
              <a:t>quite</a:t>
            </a:r>
            <a:r>
              <a:rPr lang="nl-NL" dirty="0"/>
              <a:t> high, as </a:t>
            </a:r>
            <a:r>
              <a:rPr lang="nl-NL" dirty="0" err="1"/>
              <a:t>it</a:t>
            </a:r>
            <a:r>
              <a:rPr lang="nl-NL" dirty="0"/>
              <a:t> is </a:t>
            </a:r>
            <a:r>
              <a:rPr lang="nl-NL" dirty="0" err="1"/>
              <a:t>not</a:t>
            </a:r>
            <a:r>
              <a:rPr lang="nl-NL" dirty="0"/>
              <a:t> </a:t>
            </a:r>
            <a:r>
              <a:rPr lang="nl-NL" dirty="0" err="1"/>
              <a:t>the</a:t>
            </a:r>
            <a:r>
              <a:rPr lang="nl-NL" dirty="0"/>
              <a:t> </a:t>
            </a:r>
            <a:r>
              <a:rPr lang="nl-NL" dirty="0" err="1"/>
              <a:t>current</a:t>
            </a:r>
            <a:r>
              <a:rPr lang="nl-NL" dirty="0"/>
              <a:t> standard in </a:t>
            </a:r>
            <a:r>
              <a:rPr lang="nl-NL" dirty="0" err="1"/>
              <a:t>the</a:t>
            </a:r>
            <a:r>
              <a:rPr lang="nl-NL" dirty="0"/>
              <a:t> market. </a:t>
            </a:r>
            <a:r>
              <a:rPr lang="nl-NL" dirty="0" err="1"/>
              <a:t>Some</a:t>
            </a:r>
            <a:r>
              <a:rPr lang="nl-NL" dirty="0"/>
              <a:t> of </a:t>
            </a:r>
            <a:r>
              <a:rPr lang="nl-NL" dirty="0" err="1"/>
              <a:t>the</a:t>
            </a:r>
            <a:r>
              <a:rPr lang="nl-NL" dirty="0"/>
              <a:t> </a:t>
            </a:r>
            <a:r>
              <a:rPr lang="nl-NL" dirty="0" err="1"/>
              <a:t>latest</a:t>
            </a:r>
            <a:r>
              <a:rPr lang="nl-NL" dirty="0"/>
              <a:t> </a:t>
            </a:r>
            <a:r>
              <a:rPr lang="nl-NL" dirty="0" err="1"/>
              <a:t>projects</a:t>
            </a:r>
            <a:r>
              <a:rPr lang="nl-NL" dirty="0"/>
              <a:t> </a:t>
            </a:r>
            <a:r>
              <a:rPr lang="nl-NL" dirty="0" err="1"/>
              <a:t>dedicated</a:t>
            </a:r>
            <a:r>
              <a:rPr lang="nl-NL" dirty="0"/>
              <a:t> </a:t>
            </a:r>
            <a:r>
              <a:rPr lang="nl-NL" dirty="0" err="1"/>
              <a:t>to</a:t>
            </a:r>
            <a:r>
              <a:rPr lang="nl-NL" dirty="0"/>
              <a:t> </a:t>
            </a:r>
            <a:r>
              <a:rPr lang="nl-NL" dirty="0" err="1"/>
              <a:t>manure</a:t>
            </a:r>
            <a:r>
              <a:rPr lang="nl-NL" dirty="0"/>
              <a:t> </a:t>
            </a:r>
            <a:r>
              <a:rPr lang="nl-NL" dirty="0" err="1"/>
              <a:t>digestion</a:t>
            </a:r>
            <a:r>
              <a:rPr lang="nl-NL" dirty="0"/>
              <a:t> are </a:t>
            </a:r>
            <a:r>
              <a:rPr lang="nl-NL" dirty="0" err="1"/>
              <a:t>coming</a:t>
            </a:r>
            <a:r>
              <a:rPr lang="nl-NL" dirty="0"/>
              <a:t> close </a:t>
            </a:r>
            <a:r>
              <a:rPr lang="nl-NL" dirty="0" err="1"/>
              <a:t>to</a:t>
            </a:r>
            <a:r>
              <a:rPr lang="nl-NL" dirty="0"/>
              <a:t> 35 m</a:t>
            </a:r>
            <a:r>
              <a:rPr lang="nl-NL" baseline="30000" dirty="0"/>
              <a:t>3</a:t>
            </a:r>
            <a:r>
              <a:rPr lang="nl-NL" dirty="0"/>
              <a:t> biogas </a:t>
            </a:r>
            <a:r>
              <a:rPr lang="nl-NL" dirty="0" err="1"/>
              <a:t>yield</a:t>
            </a:r>
            <a:r>
              <a:rPr lang="nl-NL" dirty="0"/>
              <a:t>.</a:t>
            </a:r>
          </a:p>
          <a:p>
            <a:endParaRPr lang="nl-NL" dirty="0"/>
          </a:p>
          <a:p>
            <a:r>
              <a:rPr lang="nl-NL" dirty="0"/>
              <a:t>The </a:t>
            </a:r>
            <a:r>
              <a:rPr lang="nl-NL" dirty="0" err="1"/>
              <a:t>assumed</a:t>
            </a:r>
            <a:r>
              <a:rPr lang="nl-NL" dirty="0"/>
              <a:t> </a:t>
            </a:r>
            <a:r>
              <a:rPr lang="nl-NL" dirty="0" err="1"/>
              <a:t>variances</a:t>
            </a:r>
            <a:r>
              <a:rPr lang="nl-NL" dirty="0"/>
              <a:t> </a:t>
            </a:r>
            <a:r>
              <a:rPr lang="nl-NL" dirty="0" err="1"/>
              <a:t>here</a:t>
            </a:r>
            <a:r>
              <a:rPr lang="nl-NL" dirty="0"/>
              <a:t> </a:t>
            </a:r>
            <a:r>
              <a:rPr lang="nl-NL" dirty="0" err="1"/>
              <a:t>only</a:t>
            </a:r>
            <a:r>
              <a:rPr lang="nl-NL" dirty="0"/>
              <a:t> </a:t>
            </a:r>
            <a:r>
              <a:rPr lang="nl-NL" dirty="0" err="1"/>
              <a:t>relate</a:t>
            </a:r>
            <a:r>
              <a:rPr lang="nl-NL" dirty="0"/>
              <a:t> </a:t>
            </a:r>
            <a:r>
              <a:rPr lang="nl-NL" dirty="0" err="1"/>
              <a:t>to</a:t>
            </a:r>
            <a:r>
              <a:rPr lang="nl-NL" dirty="0"/>
              <a:t> </a:t>
            </a:r>
            <a:r>
              <a:rPr lang="nl-NL" dirty="0" err="1"/>
              <a:t>key</a:t>
            </a:r>
            <a:r>
              <a:rPr lang="nl-NL" dirty="0"/>
              <a:t> parameters – </a:t>
            </a:r>
            <a:r>
              <a:rPr lang="nl-NL" dirty="0" err="1"/>
              <a:t>capture</a:t>
            </a:r>
            <a:r>
              <a:rPr lang="nl-NL" dirty="0"/>
              <a:t> efficiency </a:t>
            </a:r>
            <a:r>
              <a:rPr lang="nl-NL" dirty="0" err="1"/>
              <a:t>and</a:t>
            </a:r>
            <a:r>
              <a:rPr lang="nl-NL" dirty="0"/>
              <a:t> </a:t>
            </a:r>
            <a:r>
              <a:rPr lang="nl-NL" dirty="0" err="1"/>
              <a:t>better</a:t>
            </a:r>
            <a:r>
              <a:rPr lang="nl-NL" dirty="0"/>
              <a:t> </a:t>
            </a:r>
            <a:r>
              <a:rPr lang="nl-NL" dirty="0" err="1"/>
              <a:t>measurement</a:t>
            </a:r>
            <a:r>
              <a:rPr lang="nl-NL" dirty="0"/>
              <a:t> </a:t>
            </a:r>
            <a:r>
              <a:rPr lang="nl-NL" dirty="0" err="1"/>
              <a:t>methods</a:t>
            </a:r>
            <a:r>
              <a:rPr lang="nl-NL" dirty="0"/>
              <a:t> </a:t>
            </a:r>
            <a:r>
              <a:rPr lang="nl-NL" dirty="0" err="1"/>
              <a:t>for</a:t>
            </a:r>
            <a:r>
              <a:rPr lang="nl-NL" dirty="0"/>
              <a:t> </a:t>
            </a:r>
            <a:r>
              <a:rPr lang="nl-NL" dirty="0" err="1"/>
              <a:t>estimating</a:t>
            </a:r>
            <a:r>
              <a:rPr lang="nl-NL" dirty="0"/>
              <a:t> share of VS in </a:t>
            </a:r>
            <a:r>
              <a:rPr lang="nl-NL" dirty="0" err="1"/>
              <a:t>pig</a:t>
            </a:r>
            <a:r>
              <a:rPr lang="nl-NL" dirty="0"/>
              <a:t> </a:t>
            </a:r>
            <a:r>
              <a:rPr lang="nl-NL" dirty="0" err="1"/>
              <a:t>manure</a:t>
            </a:r>
            <a:r>
              <a:rPr lang="nl-NL" dirty="0"/>
              <a:t>. </a:t>
            </a:r>
            <a:r>
              <a:rPr lang="nl-NL" dirty="0" err="1"/>
              <a:t>Other</a:t>
            </a:r>
            <a:r>
              <a:rPr lang="nl-NL" dirty="0"/>
              <a:t> </a:t>
            </a:r>
            <a:r>
              <a:rPr lang="nl-NL" dirty="0" err="1"/>
              <a:t>variances</a:t>
            </a:r>
            <a:r>
              <a:rPr lang="nl-NL" dirty="0"/>
              <a:t>, in </a:t>
            </a:r>
            <a:r>
              <a:rPr lang="nl-NL" dirty="0" err="1"/>
              <a:t>either</a:t>
            </a:r>
            <a:r>
              <a:rPr lang="nl-NL" dirty="0"/>
              <a:t> storage </a:t>
            </a:r>
            <a:r>
              <a:rPr lang="nl-NL" dirty="0" err="1"/>
              <a:t>temperatire</a:t>
            </a:r>
            <a:r>
              <a:rPr lang="nl-NL" dirty="0"/>
              <a:t>, MCF, etc. are </a:t>
            </a:r>
            <a:r>
              <a:rPr lang="nl-NL" dirty="0" err="1"/>
              <a:t>not</a:t>
            </a:r>
            <a:r>
              <a:rPr lang="nl-NL" dirty="0"/>
              <a:t> </a:t>
            </a:r>
            <a:r>
              <a:rPr lang="nl-NL" dirty="0" err="1"/>
              <a:t>considered</a:t>
            </a:r>
            <a:r>
              <a:rPr lang="nl-NL" dirty="0"/>
              <a:t>.</a:t>
            </a:r>
          </a:p>
          <a:p>
            <a:endParaRPr lang="nl-NL" dirty="0"/>
          </a:p>
          <a:p>
            <a:r>
              <a:rPr lang="nl-NL" dirty="0" err="1"/>
              <a:t>Manure</a:t>
            </a:r>
            <a:r>
              <a:rPr lang="nl-NL" dirty="0"/>
              <a:t> </a:t>
            </a:r>
            <a:r>
              <a:rPr lang="nl-NL" dirty="0" err="1"/>
              <a:t>digester</a:t>
            </a:r>
            <a:r>
              <a:rPr lang="nl-NL" dirty="0"/>
              <a:t> </a:t>
            </a:r>
            <a:r>
              <a:rPr lang="nl-NL" dirty="0" err="1"/>
              <a:t>with</a:t>
            </a:r>
            <a:r>
              <a:rPr lang="nl-NL" dirty="0"/>
              <a:t> </a:t>
            </a:r>
            <a:r>
              <a:rPr lang="nl-NL" dirty="0" err="1"/>
              <a:t>following</a:t>
            </a:r>
            <a:r>
              <a:rPr lang="nl-NL" dirty="0"/>
              <a:t> </a:t>
            </a:r>
            <a:r>
              <a:rPr lang="nl-NL" dirty="0" err="1"/>
              <a:t>specs</a:t>
            </a:r>
            <a:r>
              <a:rPr lang="nl-NL" dirty="0"/>
              <a:t>:</a:t>
            </a:r>
          </a:p>
          <a:p>
            <a:pPr lvl="1"/>
            <a:r>
              <a:rPr lang="nl-NL" dirty="0"/>
              <a:t>200.000 t </a:t>
            </a:r>
            <a:r>
              <a:rPr lang="nl-NL" dirty="0" err="1"/>
              <a:t>pig</a:t>
            </a:r>
            <a:r>
              <a:rPr lang="nl-NL" dirty="0"/>
              <a:t> slurry</a:t>
            </a:r>
          </a:p>
          <a:p>
            <a:pPr lvl="1"/>
            <a:r>
              <a:rPr lang="nl-NL" dirty="0"/>
              <a:t>4,2 </a:t>
            </a:r>
            <a:r>
              <a:rPr lang="nl-NL" dirty="0" err="1"/>
              <a:t>mln</a:t>
            </a:r>
            <a:r>
              <a:rPr lang="nl-NL" dirty="0"/>
              <a:t> Nm</a:t>
            </a:r>
            <a:r>
              <a:rPr lang="nl-NL" baseline="30000" dirty="0"/>
              <a:t>3</a:t>
            </a:r>
            <a:r>
              <a:rPr lang="nl-NL" dirty="0"/>
              <a:t> </a:t>
            </a:r>
            <a:r>
              <a:rPr lang="nl-NL" dirty="0" err="1"/>
              <a:t>biomethane</a:t>
            </a:r>
            <a:r>
              <a:rPr lang="nl-NL" dirty="0"/>
              <a:t> (LHV: 31,65 MJ/m</a:t>
            </a:r>
            <a:r>
              <a:rPr lang="nl-NL" baseline="30000" dirty="0"/>
              <a:t>3</a:t>
            </a:r>
            <a:r>
              <a:rPr lang="nl-NL" dirty="0"/>
              <a:t>) = equivalent </a:t>
            </a:r>
            <a:r>
              <a:rPr lang="nl-NL" dirty="0" err="1"/>
              <a:t>to</a:t>
            </a:r>
            <a:r>
              <a:rPr lang="nl-NL" dirty="0"/>
              <a:t> biogas </a:t>
            </a:r>
            <a:r>
              <a:rPr lang="nl-NL" dirty="0" err="1"/>
              <a:t>yield</a:t>
            </a:r>
            <a:r>
              <a:rPr lang="nl-NL" dirty="0"/>
              <a:t> of 35 m</a:t>
            </a:r>
            <a:r>
              <a:rPr lang="nl-NL" baseline="30000" dirty="0"/>
              <a:t>3</a:t>
            </a:r>
            <a:r>
              <a:rPr lang="nl-NL" dirty="0"/>
              <a:t> biogas per ton </a:t>
            </a:r>
            <a:r>
              <a:rPr lang="nl-NL" dirty="0" err="1"/>
              <a:t>manure</a:t>
            </a:r>
            <a:r>
              <a:rPr lang="nl-NL" dirty="0"/>
              <a:t> (wet basis) at 56% CH4 share.</a:t>
            </a:r>
          </a:p>
          <a:p>
            <a:r>
              <a:rPr lang="nl-NL" dirty="0"/>
              <a:t>Net </a:t>
            </a:r>
            <a:r>
              <a:rPr lang="nl-NL" dirty="0" err="1"/>
              <a:t>subsidy</a:t>
            </a:r>
            <a:r>
              <a:rPr lang="nl-NL" dirty="0"/>
              <a:t> (Feed-in </a:t>
            </a:r>
            <a:r>
              <a:rPr lang="nl-NL" dirty="0" err="1"/>
              <a:t>tariff</a:t>
            </a:r>
            <a:r>
              <a:rPr lang="nl-NL" dirty="0"/>
              <a:t> of 62,1 </a:t>
            </a:r>
            <a:r>
              <a:rPr lang="nl-NL" dirty="0" err="1"/>
              <a:t>EURct</a:t>
            </a:r>
            <a:r>
              <a:rPr lang="nl-NL" dirty="0"/>
              <a:t> minus 25 </a:t>
            </a:r>
            <a:r>
              <a:rPr lang="nl-NL" dirty="0" err="1"/>
              <a:t>EURct</a:t>
            </a:r>
            <a:r>
              <a:rPr lang="nl-NL" dirty="0"/>
              <a:t> gas </a:t>
            </a:r>
            <a:r>
              <a:rPr lang="nl-NL" dirty="0" err="1"/>
              <a:t>price</a:t>
            </a:r>
            <a:r>
              <a:rPr lang="nl-NL" dirty="0"/>
              <a:t> =) 37,1 </a:t>
            </a:r>
            <a:r>
              <a:rPr lang="nl-NL" dirty="0" err="1"/>
              <a:t>EURct</a:t>
            </a:r>
            <a:r>
              <a:rPr lang="nl-NL" dirty="0"/>
              <a:t> </a:t>
            </a:r>
            <a:r>
              <a:rPr lang="nl-NL" dirty="0" err="1"/>
              <a:t>subsidy</a:t>
            </a:r>
            <a:r>
              <a:rPr lang="nl-NL" dirty="0"/>
              <a:t>/Nm3. Feed-in </a:t>
            </a:r>
            <a:r>
              <a:rPr lang="nl-NL" dirty="0" err="1"/>
              <a:t>tarriff</a:t>
            </a:r>
            <a:r>
              <a:rPr lang="nl-NL" dirty="0"/>
              <a:t> </a:t>
            </a:r>
            <a:r>
              <a:rPr lang="nl-NL" dirty="0" err="1"/>
              <a:t>derived</a:t>
            </a:r>
            <a:r>
              <a:rPr lang="nl-NL" dirty="0"/>
              <a:t> </a:t>
            </a:r>
            <a:r>
              <a:rPr lang="nl-NL" dirty="0" err="1"/>
              <a:t>from</a:t>
            </a:r>
            <a:r>
              <a:rPr lang="nl-NL" dirty="0"/>
              <a:t> SDE+ 2013 </a:t>
            </a:r>
            <a:r>
              <a:rPr lang="nl-NL" dirty="0" err="1"/>
              <a:t>scheme</a:t>
            </a:r>
            <a:r>
              <a:rPr lang="nl-NL" dirty="0"/>
              <a:t> (</a:t>
            </a:r>
            <a:r>
              <a:rPr lang="nl-NL" dirty="0" err="1"/>
              <a:t>Phase</a:t>
            </a:r>
            <a:r>
              <a:rPr lang="nl-NL" dirty="0"/>
              <a:t> III of </a:t>
            </a:r>
            <a:r>
              <a:rPr lang="nl-NL" dirty="0" err="1"/>
              <a:t>auction</a:t>
            </a:r>
            <a:r>
              <a:rPr lang="nl-NL" dirty="0"/>
              <a:t> in SDE+ 2013).</a:t>
            </a:r>
          </a:p>
          <a:p>
            <a:r>
              <a:rPr lang="nl-NL" dirty="0"/>
              <a:t>Total </a:t>
            </a:r>
            <a:r>
              <a:rPr lang="nl-NL" dirty="0" err="1"/>
              <a:t>annual</a:t>
            </a:r>
            <a:r>
              <a:rPr lang="nl-NL" dirty="0"/>
              <a:t> </a:t>
            </a:r>
            <a:r>
              <a:rPr lang="nl-NL" dirty="0" err="1"/>
              <a:t>subsidy</a:t>
            </a:r>
            <a:r>
              <a:rPr lang="nl-NL" dirty="0"/>
              <a:t> = 4,2 </a:t>
            </a:r>
            <a:r>
              <a:rPr lang="nl-NL" dirty="0" err="1"/>
              <a:t>mln</a:t>
            </a:r>
            <a:r>
              <a:rPr lang="nl-NL" dirty="0"/>
              <a:t> m</a:t>
            </a:r>
            <a:r>
              <a:rPr lang="nl-NL" baseline="30000" dirty="0"/>
              <a:t>3</a:t>
            </a:r>
            <a:r>
              <a:rPr lang="nl-NL" dirty="0"/>
              <a:t> * 0,371 EUR/m</a:t>
            </a:r>
            <a:r>
              <a:rPr lang="nl-NL" baseline="30000" dirty="0"/>
              <a:t>3</a:t>
            </a:r>
            <a:r>
              <a:rPr lang="nl-NL" dirty="0"/>
              <a:t> = 1.558.200 EUR</a:t>
            </a:r>
          </a:p>
          <a:p>
            <a:r>
              <a:rPr lang="nl-NL" dirty="0" err="1"/>
              <a:t>Emission</a:t>
            </a:r>
            <a:r>
              <a:rPr lang="nl-NL" dirty="0"/>
              <a:t> factor </a:t>
            </a:r>
            <a:r>
              <a:rPr lang="nl-NL" dirty="0" err="1"/>
              <a:t>natural</a:t>
            </a:r>
            <a:r>
              <a:rPr lang="nl-NL" dirty="0"/>
              <a:t> gas = 1,884 gCO2/Nm3 (WTW)</a:t>
            </a:r>
          </a:p>
          <a:p>
            <a:r>
              <a:rPr lang="nl-NL" dirty="0" err="1"/>
              <a:t>Avoided</a:t>
            </a:r>
            <a:r>
              <a:rPr lang="nl-NL" dirty="0"/>
              <a:t> CO</a:t>
            </a:r>
            <a:r>
              <a:rPr lang="nl-NL" baseline="-25000" dirty="0"/>
              <a:t>2</a:t>
            </a:r>
            <a:r>
              <a:rPr lang="nl-NL" dirty="0"/>
              <a:t>-emissions </a:t>
            </a:r>
            <a:r>
              <a:rPr lang="nl-NL" dirty="0" err="1"/>
              <a:t>use</a:t>
            </a:r>
            <a:r>
              <a:rPr lang="nl-NL" dirty="0"/>
              <a:t> of </a:t>
            </a:r>
            <a:r>
              <a:rPr lang="nl-NL" dirty="0" err="1"/>
              <a:t>fossil</a:t>
            </a:r>
            <a:r>
              <a:rPr lang="nl-NL" dirty="0"/>
              <a:t> </a:t>
            </a:r>
            <a:r>
              <a:rPr lang="nl-NL" dirty="0" err="1"/>
              <a:t>fuel</a:t>
            </a:r>
            <a:r>
              <a:rPr lang="nl-NL" dirty="0"/>
              <a:t> is </a:t>
            </a:r>
            <a:r>
              <a:rPr lang="nl-NL" dirty="0" err="1"/>
              <a:t>corrected</a:t>
            </a:r>
            <a:r>
              <a:rPr lang="nl-NL" dirty="0"/>
              <a:t> </a:t>
            </a:r>
            <a:r>
              <a:rPr lang="nl-NL" dirty="0" err="1"/>
              <a:t>for</a:t>
            </a:r>
            <a:r>
              <a:rPr lang="nl-NL" dirty="0"/>
              <a:t> </a:t>
            </a:r>
            <a:r>
              <a:rPr lang="nl-NL" dirty="0" err="1"/>
              <a:t>own</a:t>
            </a:r>
            <a:r>
              <a:rPr lang="nl-NL" dirty="0"/>
              <a:t> energy </a:t>
            </a:r>
            <a:r>
              <a:rPr lang="nl-NL" dirty="0" err="1"/>
              <a:t>use</a:t>
            </a:r>
            <a:r>
              <a:rPr lang="nl-NL" dirty="0"/>
              <a:t> (energy </a:t>
            </a:r>
            <a:r>
              <a:rPr lang="nl-NL" dirty="0" err="1"/>
              <a:t>balance</a:t>
            </a:r>
            <a:r>
              <a:rPr lang="nl-NL" dirty="0"/>
              <a:t> 0,454 </a:t>
            </a:r>
            <a:r>
              <a:rPr lang="nl-NL" dirty="0" err="1"/>
              <a:t>MJin</a:t>
            </a:r>
            <a:r>
              <a:rPr lang="nl-NL" dirty="0"/>
              <a:t>/</a:t>
            </a:r>
            <a:r>
              <a:rPr lang="nl-NL" dirty="0" err="1"/>
              <a:t>Mjout</a:t>
            </a:r>
            <a:r>
              <a:rPr lang="nl-NL" dirty="0"/>
              <a:t>) </a:t>
            </a:r>
            <a:r>
              <a:rPr lang="nl-NL" dirty="0" err="1"/>
              <a:t>meaning</a:t>
            </a:r>
            <a:r>
              <a:rPr lang="nl-NL" dirty="0"/>
              <a:t> </a:t>
            </a:r>
            <a:r>
              <a:rPr lang="nl-NL" dirty="0" err="1"/>
              <a:t>that</a:t>
            </a:r>
            <a:r>
              <a:rPr lang="nl-NL" dirty="0"/>
              <a:t> 0,546 of energy output </a:t>
            </a:r>
            <a:r>
              <a:rPr lang="nl-NL" dirty="0" err="1"/>
              <a:t>results</a:t>
            </a:r>
            <a:r>
              <a:rPr lang="nl-NL" dirty="0"/>
              <a:t> in GHG </a:t>
            </a:r>
            <a:r>
              <a:rPr lang="nl-NL" dirty="0" err="1"/>
              <a:t>reduction</a:t>
            </a:r>
            <a:r>
              <a:rPr lang="nl-NL" dirty="0"/>
              <a:t>. (Source: BIOTEAM, 2015 – Deliverable 2.4 – </a:t>
            </a:r>
            <a:r>
              <a:rPr lang="nl-NL" dirty="0" err="1"/>
              <a:t>the</a:t>
            </a:r>
            <a:r>
              <a:rPr lang="nl-NL" dirty="0"/>
              <a:t> Netherlands). </a:t>
            </a:r>
            <a:r>
              <a:rPr lang="nl-NL" dirty="0" err="1"/>
              <a:t>Results</a:t>
            </a:r>
            <a:r>
              <a:rPr lang="nl-NL" dirty="0"/>
              <a:t> in </a:t>
            </a:r>
          </a:p>
          <a:p>
            <a:endParaRPr lang="nl-NL" dirty="0"/>
          </a:p>
          <a:p>
            <a:r>
              <a:rPr lang="nl-NL" dirty="0"/>
              <a:t>EF </a:t>
            </a:r>
            <a:r>
              <a:rPr lang="nl-NL" dirty="0" err="1"/>
              <a:t>pig</a:t>
            </a:r>
            <a:r>
              <a:rPr lang="nl-NL" dirty="0"/>
              <a:t> slurry </a:t>
            </a:r>
            <a:r>
              <a:rPr lang="nl-NL" dirty="0" err="1"/>
              <a:t>based</a:t>
            </a:r>
            <a:r>
              <a:rPr lang="nl-NL" dirty="0"/>
              <a:t> on NIR, 2014 (NL), </a:t>
            </a:r>
            <a:r>
              <a:rPr lang="nl-NL" dirty="0" err="1"/>
              <a:t>simple</a:t>
            </a:r>
            <a:r>
              <a:rPr lang="nl-NL" dirty="0"/>
              <a:t> </a:t>
            </a:r>
            <a:r>
              <a:rPr lang="nl-NL" dirty="0" err="1"/>
              <a:t>average</a:t>
            </a:r>
            <a:r>
              <a:rPr lang="nl-NL" dirty="0"/>
              <a:t> of 0,00222g CH</a:t>
            </a:r>
            <a:r>
              <a:rPr lang="nl-NL" baseline="-25000" dirty="0"/>
              <a:t>4</a:t>
            </a:r>
            <a:r>
              <a:rPr lang="nl-NL" dirty="0"/>
              <a:t>/kg slurry </a:t>
            </a:r>
            <a:r>
              <a:rPr lang="nl-NL" dirty="0" err="1"/>
              <a:t>and</a:t>
            </a:r>
            <a:r>
              <a:rPr lang="nl-NL" dirty="0"/>
              <a:t> 0,00382 gCH</a:t>
            </a:r>
            <a:r>
              <a:rPr lang="nl-NL" baseline="-25000" dirty="0"/>
              <a:t>4</a:t>
            </a:r>
            <a:r>
              <a:rPr lang="nl-NL" dirty="0"/>
              <a:t>/kg slurry = 3,01 gCH</a:t>
            </a:r>
            <a:r>
              <a:rPr lang="nl-NL" baseline="-25000" dirty="0"/>
              <a:t>4</a:t>
            </a:r>
            <a:r>
              <a:rPr lang="nl-NL" dirty="0"/>
              <a:t>/ton </a:t>
            </a:r>
            <a:r>
              <a:rPr lang="nl-NL" dirty="0" err="1"/>
              <a:t>pig</a:t>
            </a:r>
            <a:r>
              <a:rPr lang="nl-NL" dirty="0"/>
              <a:t> slurry (wet basis). GWP </a:t>
            </a:r>
            <a:r>
              <a:rPr lang="nl-NL" dirty="0" err="1"/>
              <a:t>methane</a:t>
            </a:r>
            <a:r>
              <a:rPr lang="nl-NL" dirty="0"/>
              <a:t> = 21, </a:t>
            </a:r>
            <a:r>
              <a:rPr lang="nl-NL" dirty="0" err="1"/>
              <a:t>makes</a:t>
            </a:r>
            <a:r>
              <a:rPr lang="nl-NL" dirty="0"/>
              <a:t> CO</a:t>
            </a:r>
            <a:r>
              <a:rPr lang="nl-NL" baseline="-25000" dirty="0"/>
              <a:t>2</a:t>
            </a:r>
            <a:r>
              <a:rPr lang="nl-NL" dirty="0"/>
              <a:t>-eq. EF </a:t>
            </a:r>
            <a:r>
              <a:rPr lang="nl-NL" dirty="0" err="1"/>
              <a:t>for</a:t>
            </a:r>
            <a:r>
              <a:rPr lang="nl-NL" dirty="0"/>
              <a:t> </a:t>
            </a:r>
            <a:r>
              <a:rPr lang="nl-NL" dirty="0" err="1"/>
              <a:t>pig</a:t>
            </a:r>
            <a:r>
              <a:rPr lang="nl-NL" dirty="0"/>
              <a:t> slurry of 63,21 kgCO</a:t>
            </a:r>
            <a:r>
              <a:rPr lang="nl-NL" baseline="-25000" dirty="0"/>
              <a:t>2</a:t>
            </a:r>
            <a:r>
              <a:rPr lang="nl-NL" dirty="0"/>
              <a:t>.</a:t>
            </a:r>
          </a:p>
          <a:p>
            <a:endParaRPr lang="nl-NL" dirty="0"/>
          </a:p>
          <a:p>
            <a:r>
              <a:rPr lang="nl-NL" dirty="0" err="1"/>
              <a:t>Capture</a:t>
            </a:r>
            <a:r>
              <a:rPr lang="nl-NL" dirty="0"/>
              <a:t> efficiency of biogas plant </a:t>
            </a:r>
            <a:r>
              <a:rPr lang="nl-NL" dirty="0" err="1"/>
              <a:t>implies</a:t>
            </a:r>
            <a:r>
              <a:rPr lang="nl-NL" dirty="0"/>
              <a:t> </a:t>
            </a:r>
            <a:r>
              <a:rPr lang="nl-NL" dirty="0" err="1"/>
              <a:t>that</a:t>
            </a:r>
            <a:r>
              <a:rPr lang="nl-NL" dirty="0"/>
              <a:t>, </a:t>
            </a:r>
            <a:r>
              <a:rPr lang="nl-NL" dirty="0" err="1"/>
              <a:t>either</a:t>
            </a:r>
            <a:r>
              <a:rPr lang="nl-NL" dirty="0"/>
              <a:t> 50% of 95% of CH</a:t>
            </a:r>
            <a:r>
              <a:rPr lang="nl-NL" baseline="-25000" dirty="0"/>
              <a:t>4</a:t>
            </a:r>
            <a:r>
              <a:rPr lang="nl-NL" dirty="0"/>
              <a:t> </a:t>
            </a:r>
            <a:r>
              <a:rPr lang="nl-NL" dirty="0" err="1"/>
              <a:t>from</a:t>
            </a:r>
            <a:r>
              <a:rPr lang="nl-NL" dirty="0"/>
              <a:t> </a:t>
            </a:r>
            <a:r>
              <a:rPr lang="nl-NL" dirty="0" err="1"/>
              <a:t>manure</a:t>
            </a:r>
            <a:r>
              <a:rPr lang="nl-NL" dirty="0"/>
              <a:t> storage is </a:t>
            </a:r>
            <a:r>
              <a:rPr lang="nl-NL" dirty="0" err="1"/>
              <a:t>captured</a:t>
            </a:r>
            <a:r>
              <a:rPr lang="nl-NL" dirty="0"/>
              <a:t> (</a:t>
            </a:r>
            <a:r>
              <a:rPr lang="nl-NL" dirty="0" err="1"/>
              <a:t>and</a:t>
            </a:r>
            <a:r>
              <a:rPr lang="nl-NL" dirty="0"/>
              <a:t> </a:t>
            </a:r>
            <a:r>
              <a:rPr lang="nl-NL" dirty="0" err="1"/>
              <a:t>therefore</a:t>
            </a:r>
            <a:r>
              <a:rPr lang="nl-NL" dirty="0"/>
              <a:t> </a:t>
            </a:r>
            <a:r>
              <a:rPr lang="nl-NL" dirty="0" err="1"/>
              <a:t>avoided</a:t>
            </a:r>
            <a:r>
              <a:rPr lang="nl-NL" dirty="0"/>
              <a:t>)</a:t>
            </a:r>
          </a:p>
          <a:p>
            <a:r>
              <a:rPr lang="nl-NL" dirty="0" err="1"/>
              <a:t>Difference</a:t>
            </a:r>
            <a:r>
              <a:rPr lang="nl-NL" dirty="0"/>
              <a:t> </a:t>
            </a:r>
            <a:r>
              <a:rPr lang="nl-NL" dirty="0" err="1"/>
              <a:t>between</a:t>
            </a:r>
            <a:r>
              <a:rPr lang="nl-NL" dirty="0"/>
              <a:t> ‘</a:t>
            </a:r>
            <a:r>
              <a:rPr lang="nl-NL" dirty="0" err="1"/>
              <a:t>old</a:t>
            </a:r>
            <a:r>
              <a:rPr lang="nl-NL" dirty="0"/>
              <a:t> IEF’ (</a:t>
            </a:r>
            <a:r>
              <a:rPr lang="nl-NL" dirty="0" err="1"/>
              <a:t>Implied</a:t>
            </a:r>
            <a:r>
              <a:rPr lang="nl-NL" dirty="0"/>
              <a:t> </a:t>
            </a:r>
            <a:r>
              <a:rPr lang="nl-NL" dirty="0" err="1"/>
              <a:t>Emission</a:t>
            </a:r>
            <a:r>
              <a:rPr lang="nl-NL" dirty="0"/>
              <a:t> Factor </a:t>
            </a:r>
            <a:r>
              <a:rPr lang="nl-NL" dirty="0" err="1"/>
              <a:t>for</a:t>
            </a:r>
            <a:r>
              <a:rPr lang="nl-NL" dirty="0"/>
              <a:t> CH</a:t>
            </a:r>
            <a:r>
              <a:rPr lang="nl-NL" baseline="-25000" dirty="0"/>
              <a:t>4</a:t>
            </a:r>
            <a:r>
              <a:rPr lang="nl-NL" dirty="0"/>
              <a:t> </a:t>
            </a:r>
            <a:r>
              <a:rPr lang="nl-NL" dirty="0" err="1"/>
              <a:t>emissions</a:t>
            </a:r>
            <a:r>
              <a:rPr lang="nl-NL" dirty="0"/>
              <a:t> </a:t>
            </a:r>
            <a:r>
              <a:rPr lang="nl-NL" dirty="0" err="1"/>
              <a:t>from</a:t>
            </a:r>
            <a:r>
              <a:rPr lang="nl-NL" dirty="0"/>
              <a:t> </a:t>
            </a:r>
            <a:r>
              <a:rPr lang="nl-NL" dirty="0" err="1"/>
              <a:t>manure</a:t>
            </a:r>
            <a:r>
              <a:rPr lang="nl-NL" dirty="0"/>
              <a:t> management), </a:t>
            </a:r>
            <a:r>
              <a:rPr lang="nl-NL" dirty="0" err="1"/>
              <a:t>used</a:t>
            </a:r>
            <a:r>
              <a:rPr lang="nl-NL" dirty="0"/>
              <a:t> in NIR, 2014 (NL) </a:t>
            </a:r>
            <a:r>
              <a:rPr lang="nl-NL" dirty="0" err="1"/>
              <a:t>and</a:t>
            </a:r>
            <a:r>
              <a:rPr lang="nl-NL" dirty="0"/>
              <a:t> ‘new’ IEF in draft NIR, 2015 (NL) is factor 2,3 (IEF </a:t>
            </a:r>
            <a:r>
              <a:rPr lang="nl-NL" dirty="0" err="1"/>
              <a:t>old</a:t>
            </a:r>
            <a:r>
              <a:rPr lang="nl-NL" dirty="0"/>
              <a:t> = 2,95 &amp; IEF new = 6,83). </a:t>
            </a:r>
            <a:r>
              <a:rPr lang="nl-NL" dirty="0" err="1"/>
              <a:t>Resulting</a:t>
            </a:r>
            <a:r>
              <a:rPr lang="nl-NL" dirty="0"/>
              <a:t> in </a:t>
            </a:r>
            <a:r>
              <a:rPr lang="nl-NL" dirty="0" err="1"/>
              <a:t>total</a:t>
            </a:r>
            <a:r>
              <a:rPr lang="nl-NL" dirty="0"/>
              <a:t> </a:t>
            </a:r>
            <a:r>
              <a:rPr lang="nl-NL" dirty="0" err="1"/>
              <a:t>avoided</a:t>
            </a:r>
            <a:r>
              <a:rPr lang="nl-NL" dirty="0"/>
              <a:t> CH</a:t>
            </a:r>
            <a:r>
              <a:rPr lang="nl-NL" baseline="-25000" dirty="0"/>
              <a:t>4</a:t>
            </a:r>
            <a:r>
              <a:rPr lang="nl-NL" dirty="0"/>
              <a:t> per </a:t>
            </a:r>
            <a:r>
              <a:rPr lang="nl-NL" dirty="0" err="1"/>
              <a:t>annum</a:t>
            </a:r>
            <a:r>
              <a:rPr lang="nl-NL" dirty="0"/>
              <a:t> scenario’s of:</a:t>
            </a:r>
          </a:p>
          <a:p>
            <a:pPr marL="228600" indent="-228600">
              <a:buAutoNum type="arabicParenR"/>
            </a:pPr>
            <a:r>
              <a:rPr lang="nl-NL" dirty="0"/>
              <a:t>6300 tCO</a:t>
            </a:r>
            <a:r>
              <a:rPr lang="nl-NL" baseline="-25000" dirty="0"/>
              <a:t>2</a:t>
            </a:r>
            <a:r>
              <a:rPr lang="nl-NL" dirty="0"/>
              <a:t> (low CE </a:t>
            </a:r>
            <a:r>
              <a:rPr lang="nl-NL" dirty="0" err="1"/>
              <a:t>and</a:t>
            </a:r>
            <a:r>
              <a:rPr lang="nl-NL" dirty="0"/>
              <a:t> </a:t>
            </a:r>
            <a:r>
              <a:rPr lang="nl-NL" dirty="0" err="1"/>
              <a:t>old</a:t>
            </a:r>
            <a:r>
              <a:rPr lang="nl-NL" dirty="0"/>
              <a:t> IEF) = EUR 147</a:t>
            </a:r>
          </a:p>
          <a:p>
            <a:pPr marL="228600" indent="-228600">
              <a:buAutoNum type="arabicParenR"/>
            </a:pPr>
            <a:r>
              <a:rPr lang="nl-NL" dirty="0"/>
              <a:t>14586 tCO</a:t>
            </a:r>
            <a:r>
              <a:rPr lang="nl-NL" baseline="-25000" dirty="0"/>
              <a:t>2</a:t>
            </a:r>
            <a:r>
              <a:rPr lang="nl-NL" dirty="0"/>
              <a:t> (low CE </a:t>
            </a:r>
            <a:r>
              <a:rPr lang="nl-NL" dirty="0" err="1"/>
              <a:t>and</a:t>
            </a:r>
            <a:r>
              <a:rPr lang="nl-NL" dirty="0"/>
              <a:t> new IEF) = EUR 82 </a:t>
            </a:r>
          </a:p>
          <a:p>
            <a:pPr marL="228600" indent="-228600">
              <a:buAutoNum type="arabicParenR"/>
            </a:pPr>
            <a:r>
              <a:rPr lang="nl-NL" dirty="0"/>
              <a:t>11970 tCO</a:t>
            </a:r>
            <a:r>
              <a:rPr lang="nl-NL" baseline="-25000" dirty="0"/>
              <a:t>2</a:t>
            </a:r>
            <a:r>
              <a:rPr lang="nl-NL" dirty="0"/>
              <a:t> (high CE </a:t>
            </a:r>
            <a:r>
              <a:rPr lang="nl-NL" dirty="0" err="1"/>
              <a:t>and</a:t>
            </a:r>
            <a:r>
              <a:rPr lang="nl-NL" dirty="0"/>
              <a:t> </a:t>
            </a:r>
            <a:r>
              <a:rPr lang="nl-NL" dirty="0" err="1"/>
              <a:t>old</a:t>
            </a:r>
            <a:r>
              <a:rPr lang="nl-NL" dirty="0"/>
              <a:t> IEF) = EUR 96</a:t>
            </a:r>
          </a:p>
          <a:p>
            <a:pPr marL="228600" indent="-228600">
              <a:buAutoNum type="arabicParenR"/>
            </a:pPr>
            <a:r>
              <a:rPr lang="nl-NL" dirty="0"/>
              <a:t>27714 tCO</a:t>
            </a:r>
            <a:r>
              <a:rPr lang="nl-NL" baseline="-25000" dirty="0"/>
              <a:t>2</a:t>
            </a:r>
            <a:r>
              <a:rPr lang="nl-NL" dirty="0"/>
              <a:t> (high CE </a:t>
            </a:r>
            <a:r>
              <a:rPr lang="nl-NL" dirty="0" err="1"/>
              <a:t>and</a:t>
            </a:r>
            <a:r>
              <a:rPr lang="nl-NL" dirty="0"/>
              <a:t> new IEF) = EUR 49</a:t>
            </a:r>
          </a:p>
          <a:p>
            <a:pPr marL="228600" indent="-228600">
              <a:buAutoNum type="arabicParenR"/>
            </a:pPr>
            <a:endParaRPr lang="nl-NL" dirty="0"/>
          </a:p>
          <a:p>
            <a:pPr marL="228600" indent="-228600">
              <a:buNone/>
            </a:pPr>
            <a:r>
              <a:rPr lang="nl-NL" dirty="0" err="1"/>
              <a:t>And</a:t>
            </a:r>
            <a:r>
              <a:rPr lang="nl-NL" dirty="0"/>
              <a:t> scenario 0, </a:t>
            </a:r>
            <a:r>
              <a:rPr lang="nl-NL" dirty="0" err="1"/>
              <a:t>where</a:t>
            </a:r>
            <a:r>
              <a:rPr lang="nl-NL" dirty="0"/>
              <a:t> no CH</a:t>
            </a:r>
            <a:r>
              <a:rPr lang="nl-NL" baseline="-25000" dirty="0"/>
              <a:t>4</a:t>
            </a:r>
            <a:r>
              <a:rPr lang="nl-NL" dirty="0"/>
              <a:t> </a:t>
            </a:r>
            <a:r>
              <a:rPr lang="nl-NL" dirty="0" err="1"/>
              <a:t>avoidance</a:t>
            </a:r>
            <a:r>
              <a:rPr lang="nl-NL" dirty="0"/>
              <a:t> is </a:t>
            </a:r>
            <a:r>
              <a:rPr lang="nl-NL" dirty="0" err="1"/>
              <a:t>included</a:t>
            </a:r>
            <a:r>
              <a:rPr lang="nl-NL" dirty="0"/>
              <a:t> but </a:t>
            </a:r>
            <a:r>
              <a:rPr lang="nl-NL" dirty="0" err="1"/>
              <a:t>only</a:t>
            </a:r>
            <a:r>
              <a:rPr lang="nl-NL" dirty="0"/>
              <a:t> CO</a:t>
            </a:r>
            <a:r>
              <a:rPr lang="nl-NL" baseline="-25000" dirty="0"/>
              <a:t>2</a:t>
            </a:r>
            <a:r>
              <a:rPr lang="nl-NL" dirty="0"/>
              <a:t>-avoidance </a:t>
            </a:r>
            <a:r>
              <a:rPr lang="nl-NL" dirty="0" err="1"/>
              <a:t>resulting</a:t>
            </a:r>
            <a:r>
              <a:rPr lang="nl-NL" dirty="0"/>
              <a:t> </a:t>
            </a:r>
            <a:r>
              <a:rPr lang="nl-NL" dirty="0" err="1"/>
              <a:t>from</a:t>
            </a:r>
            <a:r>
              <a:rPr lang="nl-NL" dirty="0"/>
              <a:t> </a:t>
            </a:r>
            <a:r>
              <a:rPr lang="nl-NL" dirty="0" err="1"/>
              <a:t>substitution</a:t>
            </a:r>
            <a:r>
              <a:rPr lang="nl-NL" dirty="0"/>
              <a:t> of </a:t>
            </a:r>
            <a:r>
              <a:rPr lang="nl-NL" dirty="0" err="1"/>
              <a:t>natural</a:t>
            </a:r>
            <a:r>
              <a:rPr lang="nl-NL" dirty="0"/>
              <a:t> gas.</a:t>
            </a:r>
          </a:p>
          <a:p>
            <a:pPr marL="228600" indent="-228600">
              <a:buNone/>
            </a:pPr>
            <a:r>
              <a:rPr lang="nl-NL" dirty="0"/>
              <a:t>0) 4320 tCO</a:t>
            </a:r>
            <a:r>
              <a:rPr lang="nl-NL" baseline="-25000" dirty="0"/>
              <a:t>2</a:t>
            </a:r>
            <a:r>
              <a:rPr lang="nl-NL" dirty="0"/>
              <a:t> = EUR 361</a:t>
            </a:r>
            <a:endParaRPr lang="en-GB"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19</a:t>
            </a:fld>
            <a:endParaRPr lang="pl-PL"/>
          </a:p>
        </p:txBody>
      </p:sp>
      <p:sp>
        <p:nvSpPr>
          <p:cNvPr id="5" name="Titel 1"/>
          <p:cNvSpPr>
            <a:spLocks noGrp="1"/>
          </p:cNvSpPr>
          <p:nvPr>
            <p:ph type="title"/>
          </p:nvPr>
        </p:nvSpPr>
        <p:spPr/>
        <p:txBody>
          <a:bodyPr>
            <a:normAutofit/>
          </a:bodyPr>
          <a:lstStyle/>
          <a:p>
            <a:r>
              <a:rPr lang="en-GB" sz="2800" b="1" dirty="0">
                <a:solidFill>
                  <a:srgbClr val="008000"/>
                </a:solidFill>
              </a:rPr>
              <a:t>@slide 12/13:</a:t>
            </a:r>
            <a:br>
              <a:rPr lang="en-GB" sz="2800" b="1" dirty="0">
                <a:solidFill>
                  <a:srgbClr val="008000"/>
                </a:solidFill>
              </a:rPr>
            </a:br>
            <a:r>
              <a:rPr lang="en-GB" sz="2800" b="1" dirty="0">
                <a:solidFill>
                  <a:srgbClr val="008000"/>
                </a:solidFill>
              </a:rPr>
              <a:t>COST EFFECTIVENESS</a:t>
            </a:r>
          </a:p>
        </p:txBody>
      </p:sp>
    </p:spTree>
    <p:extLst>
      <p:ext uri="{BB962C8B-B14F-4D97-AF65-F5344CB8AC3E}">
        <p14:creationId xmlns:p14="http://schemas.microsoft.com/office/powerpoint/2010/main" val="50326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DIERLIJKE MEST IN NL: EEN ‘PERFECTE’ STORM</a:t>
            </a:r>
            <a:endParaRPr lang="en-GB" sz="2800" b="1" dirty="0">
              <a:solidFill>
                <a:srgbClr val="008000"/>
              </a:solidFill>
            </a:endParaRP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2</a:t>
            </a:fld>
            <a:endParaRPr lang="pl-PL" dirty="0"/>
          </a:p>
        </p:txBody>
      </p:sp>
      <p:grpSp>
        <p:nvGrpSpPr>
          <p:cNvPr id="34" name="Groep 33"/>
          <p:cNvGrpSpPr/>
          <p:nvPr/>
        </p:nvGrpSpPr>
        <p:grpSpPr>
          <a:xfrm>
            <a:off x="107504" y="1366316"/>
            <a:ext cx="8928992" cy="3574852"/>
            <a:chOff x="107504" y="1621249"/>
            <a:chExt cx="8928992" cy="3574852"/>
          </a:xfrm>
        </p:grpSpPr>
        <p:sp>
          <p:nvSpPr>
            <p:cNvPr id="8" name="Tekstvak 7"/>
            <p:cNvSpPr txBox="1"/>
            <p:nvPr/>
          </p:nvSpPr>
          <p:spPr>
            <a:xfrm>
              <a:off x="107504" y="1621249"/>
              <a:ext cx="2520280" cy="892552"/>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NH</a:t>
              </a:r>
              <a:r>
                <a:rPr lang="nl-NL" sz="2400" b="1" baseline="-25000" dirty="0">
                  <a:solidFill>
                    <a:schemeClr val="tx1">
                      <a:lumMod val="85000"/>
                      <a:lumOff val="15000"/>
                    </a:schemeClr>
                  </a:solidFill>
                </a:rPr>
                <a:t>3</a:t>
              </a:r>
            </a:p>
            <a:p>
              <a:pPr algn="ctr"/>
              <a:r>
                <a:rPr lang="nl-NL" sz="1200" dirty="0">
                  <a:solidFill>
                    <a:schemeClr val="tx1">
                      <a:lumMod val="85000"/>
                      <a:lumOff val="15000"/>
                    </a:schemeClr>
                  </a:solidFill>
                </a:rPr>
                <a:t>Landbouw = 85% nat. NH</a:t>
              </a:r>
              <a:r>
                <a:rPr lang="nl-NL" sz="1200" baseline="-25000" dirty="0">
                  <a:solidFill>
                    <a:schemeClr val="tx1">
                      <a:lumMod val="85000"/>
                      <a:lumOff val="15000"/>
                    </a:schemeClr>
                  </a:solidFill>
                </a:rPr>
                <a:t>3</a:t>
              </a:r>
            </a:p>
            <a:p>
              <a:pPr algn="ctr"/>
              <a:endParaRPr lang="nl-NL" sz="1200" baseline="-25000" dirty="0">
                <a:solidFill>
                  <a:schemeClr val="tx1">
                    <a:lumMod val="85000"/>
                    <a:lumOff val="15000"/>
                  </a:schemeClr>
                </a:solidFill>
              </a:endParaRPr>
            </a:p>
            <a:p>
              <a:pPr algn="ctr"/>
              <a:endParaRPr lang="nl-NL" sz="1200" baseline="-25000" dirty="0">
                <a:solidFill>
                  <a:schemeClr val="tx1">
                    <a:lumMod val="85000"/>
                    <a:lumOff val="15000"/>
                  </a:schemeClr>
                </a:solidFill>
              </a:endParaRPr>
            </a:p>
          </p:txBody>
        </p:sp>
        <p:sp>
          <p:nvSpPr>
            <p:cNvPr id="20" name="Tekstvak 19"/>
            <p:cNvSpPr txBox="1"/>
            <p:nvPr/>
          </p:nvSpPr>
          <p:spPr>
            <a:xfrm>
              <a:off x="107504" y="2876743"/>
              <a:ext cx="2520280" cy="1015663"/>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N</a:t>
              </a:r>
            </a:p>
            <a:p>
              <a:pPr algn="ctr"/>
              <a:r>
                <a:rPr lang="nl-NL" sz="1200" dirty="0">
                  <a:solidFill>
                    <a:schemeClr val="tx1">
                      <a:lumMod val="85000"/>
                      <a:lumOff val="15000"/>
                    </a:schemeClr>
                  </a:solidFill>
                </a:rPr>
                <a:t>500 mln. kg (2015)</a:t>
              </a:r>
            </a:p>
            <a:p>
              <a:pPr algn="ctr"/>
              <a:r>
                <a:rPr lang="nl-NL" sz="1200" dirty="0">
                  <a:solidFill>
                    <a:schemeClr val="tx1">
                      <a:lumMod val="85000"/>
                      <a:lumOff val="15000"/>
                    </a:schemeClr>
                  </a:solidFill>
                </a:rPr>
                <a:t>96% pl. ruimte gebruikt</a:t>
              </a:r>
            </a:p>
            <a:p>
              <a:pPr algn="ctr"/>
              <a:endParaRPr lang="nl-NL" sz="1200" dirty="0">
                <a:solidFill>
                  <a:schemeClr val="tx1">
                    <a:lumMod val="85000"/>
                    <a:lumOff val="15000"/>
                  </a:schemeClr>
                </a:solidFill>
              </a:endParaRPr>
            </a:p>
          </p:txBody>
        </p:sp>
        <p:sp>
          <p:nvSpPr>
            <p:cNvPr id="22" name="Tekstvak 21"/>
            <p:cNvSpPr txBox="1"/>
            <p:nvPr/>
          </p:nvSpPr>
          <p:spPr>
            <a:xfrm>
              <a:off x="107504" y="4293096"/>
              <a:ext cx="2520280" cy="646331"/>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SOM</a:t>
              </a:r>
            </a:p>
            <a:p>
              <a:pPr algn="ctr"/>
              <a:r>
                <a:rPr lang="nl-NL" sz="1200" dirty="0">
                  <a:solidFill>
                    <a:schemeClr val="tx1">
                      <a:lumMod val="85000"/>
                      <a:lumOff val="15000"/>
                    </a:schemeClr>
                  </a:solidFill>
                </a:rPr>
                <a:t>≈4 mld. kg</a:t>
              </a:r>
            </a:p>
          </p:txBody>
        </p:sp>
        <p:grpSp>
          <p:nvGrpSpPr>
            <p:cNvPr id="33" name="Groep 32"/>
            <p:cNvGrpSpPr/>
            <p:nvPr/>
          </p:nvGrpSpPr>
          <p:grpSpPr>
            <a:xfrm>
              <a:off x="2843808" y="1621249"/>
              <a:ext cx="6192688" cy="3574852"/>
              <a:chOff x="2843808" y="1621249"/>
              <a:chExt cx="6192688" cy="3574852"/>
            </a:xfrm>
          </p:grpSpPr>
          <p:sp>
            <p:nvSpPr>
              <p:cNvPr id="10" name="Tekstvak 9"/>
              <p:cNvSpPr txBox="1"/>
              <p:nvPr/>
            </p:nvSpPr>
            <p:spPr>
              <a:xfrm>
                <a:off x="6084168" y="2852936"/>
                <a:ext cx="2952328" cy="1015663"/>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P</a:t>
                </a:r>
              </a:p>
              <a:p>
                <a:pPr algn="ctr"/>
                <a:r>
                  <a:rPr lang="nl-NL" sz="1200" dirty="0">
                    <a:solidFill>
                      <a:schemeClr val="tx1">
                        <a:lumMod val="85000"/>
                        <a:lumOff val="15000"/>
                      </a:schemeClr>
                    </a:solidFill>
                  </a:rPr>
                  <a:t>176,3 mln. kg (2015)</a:t>
                </a:r>
              </a:p>
              <a:p>
                <a:pPr algn="ctr"/>
                <a:r>
                  <a:rPr lang="nl-NL" sz="1200" dirty="0">
                    <a:solidFill>
                      <a:schemeClr val="tx1">
                        <a:lumMod val="85000"/>
                        <a:lumOff val="15000"/>
                      </a:schemeClr>
                    </a:solidFill>
                  </a:rPr>
                  <a:t>93% pl. Ruimte gebruikt</a:t>
                </a:r>
              </a:p>
              <a:p>
                <a:pPr algn="ctr"/>
                <a:endParaRPr lang="nl-NL" sz="1200" dirty="0">
                  <a:solidFill>
                    <a:schemeClr val="tx1">
                      <a:lumMod val="85000"/>
                      <a:lumOff val="15000"/>
                    </a:schemeClr>
                  </a:solidFill>
                </a:endParaRPr>
              </a:p>
            </p:txBody>
          </p:sp>
          <p:sp>
            <p:nvSpPr>
              <p:cNvPr id="21" name="Tekstvak 20"/>
              <p:cNvSpPr txBox="1"/>
              <p:nvPr/>
            </p:nvSpPr>
            <p:spPr>
              <a:xfrm>
                <a:off x="6084168" y="1621249"/>
                <a:ext cx="2952328" cy="1015663"/>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CH</a:t>
                </a:r>
                <a:r>
                  <a:rPr lang="nl-NL" sz="2400" b="1" baseline="-25000" dirty="0">
                    <a:solidFill>
                      <a:schemeClr val="tx1">
                        <a:lumMod val="85000"/>
                        <a:lumOff val="15000"/>
                      </a:schemeClr>
                    </a:solidFill>
                  </a:rPr>
                  <a:t>4</a:t>
                </a:r>
              </a:p>
              <a:p>
                <a:pPr algn="ctr"/>
                <a:r>
                  <a:rPr lang="nl-NL" sz="1200" dirty="0">
                    <a:solidFill>
                      <a:schemeClr val="tx1">
                        <a:lumMod val="85000"/>
                        <a:lumOff val="15000"/>
                      </a:schemeClr>
                    </a:solidFill>
                  </a:rPr>
                  <a:t>Landbouw = 70% nat. CH</a:t>
                </a:r>
                <a:r>
                  <a:rPr lang="nl-NL" sz="1200" baseline="-25000" dirty="0">
                    <a:solidFill>
                      <a:schemeClr val="tx1">
                        <a:lumMod val="85000"/>
                        <a:lumOff val="15000"/>
                      </a:schemeClr>
                    </a:solidFill>
                  </a:rPr>
                  <a:t>4</a:t>
                </a:r>
              </a:p>
              <a:p>
                <a:pPr algn="ctr"/>
                <a:endParaRPr lang="nl-NL" sz="1200" baseline="-25000" dirty="0">
                  <a:solidFill>
                    <a:schemeClr val="tx1">
                      <a:lumMod val="85000"/>
                      <a:lumOff val="15000"/>
                    </a:schemeClr>
                  </a:solidFill>
                </a:endParaRPr>
              </a:p>
              <a:p>
                <a:pPr algn="ctr"/>
                <a:endParaRPr lang="nl-NL" sz="1200" baseline="-25000" dirty="0">
                  <a:solidFill>
                    <a:schemeClr val="tx1">
                      <a:lumMod val="85000"/>
                      <a:lumOff val="15000"/>
                    </a:schemeClr>
                  </a:solidFill>
                </a:endParaRPr>
              </a:p>
              <a:p>
                <a:pPr algn="ctr"/>
                <a:endParaRPr lang="nl-NL" sz="1200" baseline="-25000" dirty="0">
                  <a:solidFill>
                    <a:schemeClr val="tx1">
                      <a:lumMod val="85000"/>
                      <a:lumOff val="15000"/>
                    </a:schemeClr>
                  </a:solidFill>
                </a:endParaRPr>
              </a:p>
            </p:txBody>
          </p:sp>
          <p:sp>
            <p:nvSpPr>
              <p:cNvPr id="23" name="Tekstvak 22"/>
              <p:cNvSpPr txBox="1"/>
              <p:nvPr/>
            </p:nvSpPr>
            <p:spPr>
              <a:xfrm>
                <a:off x="6084168" y="4365104"/>
                <a:ext cx="2952328" cy="830997"/>
              </a:xfrm>
              <a:prstGeom prst="rect">
                <a:avLst/>
              </a:prstGeom>
              <a:solidFill>
                <a:schemeClr val="bg1">
                  <a:lumMod val="95000"/>
                </a:schemeClr>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2400" b="1" dirty="0">
                    <a:solidFill>
                      <a:schemeClr val="tx1">
                        <a:lumMod val="85000"/>
                        <a:lumOff val="15000"/>
                      </a:schemeClr>
                    </a:solidFill>
                  </a:rPr>
                  <a:t>PJ</a:t>
                </a:r>
              </a:p>
              <a:p>
                <a:pPr algn="ctr"/>
                <a:r>
                  <a:rPr lang="nl-NL" sz="1200" dirty="0">
                    <a:solidFill>
                      <a:schemeClr val="tx1">
                        <a:lumMod val="85000"/>
                        <a:lumOff val="15000"/>
                      </a:schemeClr>
                    </a:solidFill>
                  </a:rPr>
                  <a:t>≈53PJ (</a:t>
                </a:r>
                <a:r>
                  <a:rPr lang="nl-NL" sz="1200" dirty="0" err="1">
                    <a:solidFill>
                      <a:schemeClr val="tx1">
                        <a:lumMod val="85000"/>
                        <a:lumOff val="15000"/>
                      </a:schemeClr>
                    </a:solidFill>
                  </a:rPr>
                  <a:t>tech</a:t>
                </a:r>
                <a:r>
                  <a:rPr lang="nl-NL" sz="1200" dirty="0">
                    <a:solidFill>
                      <a:schemeClr val="tx1">
                        <a:lumMod val="85000"/>
                        <a:lumOff val="15000"/>
                      </a:schemeClr>
                    </a:solidFill>
                  </a:rPr>
                  <a:t>.) potentieel</a:t>
                </a:r>
              </a:p>
              <a:p>
                <a:pPr algn="ctr"/>
                <a:r>
                  <a:rPr lang="nl-NL" sz="1200" dirty="0">
                    <a:solidFill>
                      <a:schemeClr val="tx1">
                        <a:lumMod val="85000"/>
                        <a:lumOff val="15000"/>
                      </a:schemeClr>
                    </a:solidFill>
                  </a:rPr>
                  <a:t>1,51 mld. Kg mest vergist (2014)</a:t>
                </a:r>
              </a:p>
            </p:txBody>
          </p:sp>
          <p:sp>
            <p:nvSpPr>
              <p:cNvPr id="24" name="PIJL-OMLAAG 23"/>
              <p:cNvSpPr/>
              <p:nvPr/>
            </p:nvSpPr>
            <p:spPr>
              <a:xfrm rot="5400000">
                <a:off x="2879812" y="3248980"/>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3347864" y="2708920"/>
                <a:ext cx="2088232"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2800" b="1" dirty="0"/>
                  <a:t>Dierlijke mest</a:t>
                </a:r>
              </a:p>
              <a:p>
                <a:pPr algn="ctr"/>
                <a:r>
                  <a:rPr lang="nl-NL" sz="1200" dirty="0"/>
                  <a:t>76 mld. Kg in 2015</a:t>
                </a:r>
              </a:p>
              <a:p>
                <a:pPr algn="ctr"/>
                <a:r>
                  <a:rPr lang="nl-NL" sz="1200" dirty="0"/>
                  <a:t>96% drijfmest</a:t>
                </a:r>
                <a:endParaRPr lang="en-GB" sz="1200" dirty="0"/>
              </a:p>
            </p:txBody>
          </p:sp>
          <p:sp>
            <p:nvSpPr>
              <p:cNvPr id="27" name="PIJL-OMLAAG 26"/>
              <p:cNvSpPr/>
              <p:nvPr/>
            </p:nvSpPr>
            <p:spPr>
              <a:xfrm rot="6630861">
                <a:off x="2879812" y="1952836"/>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PIJL-OMLAAG 27"/>
              <p:cNvSpPr/>
              <p:nvPr/>
            </p:nvSpPr>
            <p:spPr>
              <a:xfrm rot="4164466">
                <a:off x="2879812" y="4473116"/>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OMLAAG 28"/>
              <p:cNvSpPr/>
              <p:nvPr/>
            </p:nvSpPr>
            <p:spPr>
              <a:xfrm rot="16200000">
                <a:off x="5472100" y="3248981"/>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PIJL-OMLAAG 29"/>
              <p:cNvSpPr/>
              <p:nvPr/>
            </p:nvSpPr>
            <p:spPr>
              <a:xfrm rot="17616035">
                <a:off x="5472100" y="4545124"/>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IJL-OMLAAG 30"/>
              <p:cNvSpPr/>
              <p:nvPr/>
            </p:nvSpPr>
            <p:spPr>
              <a:xfrm rot="15189368">
                <a:off x="5472100" y="1989933"/>
                <a:ext cx="216024" cy="288032"/>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p:cNvSpPr/>
              <p:nvPr/>
            </p:nvSpPr>
            <p:spPr>
              <a:xfrm>
                <a:off x="3491880" y="2531805"/>
                <a:ext cx="1728192" cy="1584176"/>
              </a:xfrm>
              <a:prstGeom prst="ellipse">
                <a:avLst/>
              </a:prstGeom>
              <a:solidFill>
                <a:schemeClr val="bg1">
                  <a:lumMod val="85000"/>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grpSp>
      <p:sp>
        <p:nvSpPr>
          <p:cNvPr id="32" name="Tijdelijke aanduiding voor inhoud 2"/>
          <p:cNvSpPr>
            <a:spLocks noGrp="1"/>
          </p:cNvSpPr>
          <p:nvPr>
            <p:ph idx="1"/>
          </p:nvPr>
        </p:nvSpPr>
        <p:spPr>
          <a:xfrm>
            <a:off x="467544" y="5085184"/>
            <a:ext cx="8229600" cy="648072"/>
          </a:xfrm>
        </p:spPr>
        <p:txBody>
          <a:bodyPr>
            <a:noAutofit/>
          </a:bodyPr>
          <a:lstStyle/>
          <a:p>
            <a:r>
              <a:rPr lang="nl-NL" sz="2000" dirty="0">
                <a:solidFill>
                  <a:schemeClr val="tx1">
                    <a:lumMod val="85000"/>
                    <a:lumOff val="15000"/>
                  </a:schemeClr>
                </a:solidFill>
              </a:rPr>
              <a:t>Wat we willen is een geïntegreerd systeem dat producten/diensten levert </a:t>
            </a:r>
          </a:p>
          <a:p>
            <a:pPr lvl="1"/>
            <a:r>
              <a:rPr lang="nl-NL" sz="1600" dirty="0">
                <a:solidFill>
                  <a:schemeClr val="tx1">
                    <a:lumMod val="85000"/>
                    <a:lumOff val="15000"/>
                  </a:schemeClr>
                </a:solidFill>
              </a:rPr>
              <a:t>Producten: Hernieuwbare energie en organische meststoffen en</a:t>
            </a:r>
          </a:p>
          <a:p>
            <a:pPr lvl="1"/>
            <a:r>
              <a:rPr lang="nl-NL" sz="1600" dirty="0">
                <a:solidFill>
                  <a:schemeClr val="tx1">
                    <a:lumMod val="85000"/>
                    <a:lumOff val="15000"/>
                  </a:schemeClr>
                </a:solidFill>
              </a:rPr>
              <a:t>Milieudiensten: minder NH</a:t>
            </a:r>
            <a:r>
              <a:rPr lang="nl-NL" sz="1600" baseline="-25000" dirty="0">
                <a:solidFill>
                  <a:schemeClr val="tx1">
                    <a:lumMod val="85000"/>
                    <a:lumOff val="15000"/>
                  </a:schemeClr>
                </a:solidFill>
              </a:rPr>
              <a:t>3</a:t>
            </a:r>
            <a:r>
              <a:rPr lang="nl-NL" sz="1600" dirty="0">
                <a:solidFill>
                  <a:schemeClr val="tx1">
                    <a:lumMod val="85000"/>
                    <a:lumOff val="15000"/>
                  </a:schemeClr>
                </a:solidFill>
              </a:rPr>
              <a:t> en CH</a:t>
            </a:r>
            <a:r>
              <a:rPr lang="nl-NL" sz="1600" baseline="-25000" dirty="0">
                <a:solidFill>
                  <a:schemeClr val="tx1">
                    <a:lumMod val="85000"/>
                    <a:lumOff val="15000"/>
                  </a:schemeClr>
                </a:solidFill>
              </a:rPr>
              <a:t>4</a:t>
            </a:r>
            <a:r>
              <a:rPr lang="nl-NL" sz="1600" dirty="0">
                <a:solidFill>
                  <a:schemeClr val="tx1">
                    <a:lumMod val="85000"/>
                    <a:lumOff val="15000"/>
                  </a:schemeClr>
                </a:solidFill>
              </a:rPr>
              <a:t> emissies</a:t>
            </a:r>
          </a:p>
        </p:txBody>
      </p:sp>
    </p:spTree>
    <p:extLst>
      <p:ext uri="{BB962C8B-B14F-4D97-AF65-F5344CB8AC3E}">
        <p14:creationId xmlns:p14="http://schemas.microsoft.com/office/powerpoint/2010/main" val="425039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Biogas </a:t>
            </a:r>
            <a:r>
              <a:rPr lang="nl-NL" sz="2800" b="1" dirty="0" err="1">
                <a:solidFill>
                  <a:srgbClr val="008000"/>
                </a:solidFill>
              </a:rPr>
              <a:t>ambitions</a:t>
            </a:r>
            <a:r>
              <a:rPr lang="nl-NL" sz="2800" b="1" dirty="0">
                <a:solidFill>
                  <a:srgbClr val="008000"/>
                </a:solidFill>
              </a:rPr>
              <a:t> in NL?</a:t>
            </a:r>
          </a:p>
        </p:txBody>
      </p:sp>
      <p:sp>
        <p:nvSpPr>
          <p:cNvPr id="3" name="Tijdelijke aanduiding voor inhoud 2"/>
          <p:cNvSpPr>
            <a:spLocks noGrp="1"/>
          </p:cNvSpPr>
          <p:nvPr>
            <p:ph idx="1"/>
          </p:nvPr>
        </p:nvSpPr>
        <p:spPr>
          <a:xfrm>
            <a:off x="539552" y="1456185"/>
            <a:ext cx="8229600" cy="532655"/>
          </a:xfrm>
        </p:spPr>
        <p:txBody>
          <a:bodyPr>
            <a:normAutofit/>
          </a:bodyPr>
          <a:lstStyle/>
          <a:p>
            <a:r>
              <a:rPr lang="nl-NL" sz="2400" b="1" dirty="0" err="1">
                <a:solidFill>
                  <a:schemeClr val="tx1">
                    <a:lumMod val="85000"/>
                    <a:lumOff val="15000"/>
                  </a:schemeClr>
                </a:solidFill>
              </a:rPr>
              <a:t>Renewable</a:t>
            </a:r>
            <a:r>
              <a:rPr lang="nl-NL" sz="2400" b="1" dirty="0">
                <a:solidFill>
                  <a:schemeClr val="tx1">
                    <a:lumMod val="85000"/>
                    <a:lumOff val="15000"/>
                  </a:schemeClr>
                </a:solidFill>
              </a:rPr>
              <a:t> Energy &amp; </a:t>
            </a:r>
            <a:r>
              <a:rPr lang="nl-NL" sz="2400" b="1" dirty="0" err="1">
                <a:solidFill>
                  <a:schemeClr val="tx1">
                    <a:lumMod val="85000"/>
                    <a:lumOff val="15000"/>
                  </a:schemeClr>
                </a:solidFill>
              </a:rPr>
              <a:t>Climate</a:t>
            </a:r>
            <a:r>
              <a:rPr lang="nl-NL" sz="2400" b="1" dirty="0">
                <a:solidFill>
                  <a:schemeClr val="tx1">
                    <a:lumMod val="85000"/>
                    <a:lumOff val="15000"/>
                  </a:schemeClr>
                </a:solidFill>
              </a:rPr>
              <a:t> </a:t>
            </a:r>
            <a:r>
              <a:rPr lang="nl-NL" sz="2400" b="1" dirty="0" err="1">
                <a:solidFill>
                  <a:schemeClr val="tx1">
                    <a:lumMod val="85000"/>
                    <a:lumOff val="15000"/>
                  </a:schemeClr>
                </a:solidFill>
              </a:rPr>
              <a:t>ambitions</a:t>
            </a:r>
            <a:endParaRPr lang="nl-NL" sz="2400" dirty="0">
              <a:solidFill>
                <a:schemeClr val="tx1">
                  <a:lumMod val="85000"/>
                  <a:lumOff val="15000"/>
                </a:schemeClr>
              </a:solidFill>
            </a:endParaRPr>
          </a:p>
          <a:p>
            <a:pPr lvl="1"/>
            <a:endParaRPr lang="nl-NL" sz="2000" dirty="0">
              <a:solidFill>
                <a:schemeClr val="tx1">
                  <a:lumMod val="85000"/>
                  <a:lumOff val="15000"/>
                </a:schemeClr>
              </a:solidFill>
            </a:endParaRPr>
          </a:p>
          <a:p>
            <a:pPr lvl="1"/>
            <a:endParaRPr lang="nl-NL" sz="2000" dirty="0">
              <a:solidFill>
                <a:schemeClr val="tx1">
                  <a:lumMod val="85000"/>
                  <a:lumOff val="15000"/>
                </a:schemeClr>
              </a:solidFill>
            </a:endParaRPr>
          </a:p>
          <a:p>
            <a:pPr lvl="3"/>
            <a:endParaRPr lang="nl-NL" sz="1200" dirty="0">
              <a:solidFill>
                <a:schemeClr val="tx1">
                  <a:lumMod val="85000"/>
                  <a:lumOff val="15000"/>
                </a:schemeClr>
              </a:solidFill>
            </a:endParaRP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20</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graphicFrame>
        <p:nvGraphicFramePr>
          <p:cNvPr id="7" name="Tijdelijke aanduiding voor inhoud 5"/>
          <p:cNvGraphicFramePr>
            <a:graphicFrameLocks/>
          </p:cNvGraphicFramePr>
          <p:nvPr/>
        </p:nvGraphicFramePr>
        <p:xfrm>
          <a:off x="395536" y="2096853"/>
          <a:ext cx="6840760" cy="1116123"/>
        </p:xfrm>
        <a:graphic>
          <a:graphicData uri="http://schemas.openxmlformats.org/drawingml/2006/table">
            <a:tbl>
              <a:tblPr firstRow="1" bandRow="1">
                <a:tableStyleId>{68D230F3-CF80-4859-8CE7-A43EE81993B5}</a:tableStyleId>
              </a:tblPr>
              <a:tblGrid>
                <a:gridCol w="2931754">
                  <a:extLst>
                    <a:ext uri="{9D8B030D-6E8A-4147-A177-3AD203B41FA5}">
                      <a16:colId xmlns:a16="http://schemas.microsoft.com/office/drawing/2014/main" val="20000"/>
                    </a:ext>
                  </a:extLst>
                </a:gridCol>
                <a:gridCol w="1303002">
                  <a:extLst>
                    <a:ext uri="{9D8B030D-6E8A-4147-A177-3AD203B41FA5}">
                      <a16:colId xmlns:a16="http://schemas.microsoft.com/office/drawing/2014/main" val="20001"/>
                    </a:ext>
                  </a:extLst>
                </a:gridCol>
                <a:gridCol w="1221564">
                  <a:extLst>
                    <a:ext uri="{9D8B030D-6E8A-4147-A177-3AD203B41FA5}">
                      <a16:colId xmlns:a16="http://schemas.microsoft.com/office/drawing/2014/main" val="20002"/>
                    </a:ext>
                  </a:extLst>
                </a:gridCol>
                <a:gridCol w="1384440">
                  <a:extLst>
                    <a:ext uri="{9D8B030D-6E8A-4147-A177-3AD203B41FA5}">
                      <a16:colId xmlns:a16="http://schemas.microsoft.com/office/drawing/2014/main" val="20003"/>
                    </a:ext>
                  </a:extLst>
                </a:gridCol>
              </a:tblGrid>
              <a:tr h="372041">
                <a:tc>
                  <a:txBody>
                    <a:bodyPr/>
                    <a:lstStyle/>
                    <a:p>
                      <a:r>
                        <a:rPr lang="nl-NL" sz="1600" baseline="0" dirty="0">
                          <a:solidFill>
                            <a:schemeClr val="tx1">
                              <a:lumMod val="85000"/>
                              <a:lumOff val="15000"/>
                            </a:schemeClr>
                          </a:solidFill>
                        </a:rPr>
                        <a:t>CH</a:t>
                      </a:r>
                      <a:r>
                        <a:rPr lang="nl-NL" sz="1600" baseline="-25000" dirty="0">
                          <a:solidFill>
                            <a:schemeClr val="tx1">
                              <a:lumMod val="85000"/>
                              <a:lumOff val="15000"/>
                            </a:schemeClr>
                          </a:solidFill>
                        </a:rPr>
                        <a:t>4</a:t>
                      </a:r>
                      <a:r>
                        <a:rPr lang="nl-NL" sz="1600" baseline="0" dirty="0">
                          <a:solidFill>
                            <a:schemeClr val="tx1">
                              <a:lumMod val="85000"/>
                              <a:lumOff val="15000"/>
                            </a:schemeClr>
                          </a:solidFill>
                        </a:rPr>
                        <a:t> </a:t>
                      </a:r>
                      <a:r>
                        <a:rPr lang="nl-NL" sz="1600" baseline="0" dirty="0" err="1">
                          <a:solidFill>
                            <a:schemeClr val="tx1">
                              <a:lumMod val="85000"/>
                              <a:lumOff val="15000"/>
                            </a:schemeClr>
                          </a:solidFill>
                        </a:rPr>
                        <a:t>Agriculture</a:t>
                      </a:r>
                      <a:r>
                        <a:rPr lang="nl-NL" sz="1600" baseline="0" dirty="0">
                          <a:solidFill>
                            <a:schemeClr val="tx1">
                              <a:lumMod val="85000"/>
                              <a:lumOff val="15000"/>
                            </a:schemeClr>
                          </a:solidFill>
                        </a:rPr>
                        <a:t> (PBL)</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2010-20</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2020-30</a:t>
                      </a:r>
                      <a:endParaRPr lang="nl-NL" sz="1600" b="1" dirty="0">
                        <a:solidFill>
                          <a:schemeClr val="tx1">
                            <a:lumMod val="85000"/>
                            <a:lumOff val="15000"/>
                          </a:schemeClr>
                        </a:solidFill>
                      </a:endParaRPr>
                    </a:p>
                  </a:txBody>
                  <a:tcPr/>
                </a:tc>
                <a:tc>
                  <a:txBody>
                    <a:bodyPr/>
                    <a:lstStyle/>
                    <a:p>
                      <a:pPr algn="ctr"/>
                      <a:r>
                        <a:rPr lang="nl-NL" sz="1600" dirty="0" err="1">
                          <a:solidFill>
                            <a:schemeClr val="tx1">
                              <a:lumMod val="85000"/>
                              <a:lumOff val="15000"/>
                            </a:schemeClr>
                          </a:solidFill>
                        </a:rPr>
                        <a:t>Cumulative</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372041">
                <a:tc>
                  <a:txBody>
                    <a:bodyPr/>
                    <a:lstStyle/>
                    <a:p>
                      <a:r>
                        <a:rPr lang="nl-NL" sz="1600" dirty="0" err="1">
                          <a:solidFill>
                            <a:schemeClr val="tx1">
                              <a:lumMod val="85000"/>
                              <a:lumOff val="15000"/>
                            </a:schemeClr>
                          </a:solidFill>
                        </a:rPr>
                        <a:t>Reduction</a:t>
                      </a:r>
                      <a:r>
                        <a:rPr lang="nl-NL" sz="1600" dirty="0">
                          <a:solidFill>
                            <a:schemeClr val="tx1">
                              <a:lumMod val="85000"/>
                              <a:lumOff val="15000"/>
                            </a:schemeClr>
                          </a:solidFill>
                        </a:rPr>
                        <a:t> (in </a:t>
                      </a:r>
                      <a:r>
                        <a:rPr lang="nl-NL" sz="1600" dirty="0" err="1">
                          <a:solidFill>
                            <a:schemeClr val="tx1">
                              <a:lumMod val="85000"/>
                              <a:lumOff val="15000"/>
                            </a:schemeClr>
                          </a:solidFill>
                        </a:rPr>
                        <a:t>Mt</a:t>
                      </a:r>
                      <a:r>
                        <a:rPr lang="nl-NL" sz="1600" dirty="0">
                          <a:solidFill>
                            <a:schemeClr val="tx1">
                              <a:lumMod val="85000"/>
                              <a:lumOff val="15000"/>
                            </a:schemeClr>
                          </a:solidFill>
                        </a:rPr>
                        <a:t> CO</a:t>
                      </a:r>
                      <a:r>
                        <a:rPr lang="nl-NL" sz="1600" baseline="-25000" dirty="0">
                          <a:solidFill>
                            <a:schemeClr val="tx1">
                              <a:lumMod val="85000"/>
                              <a:lumOff val="15000"/>
                            </a:schemeClr>
                          </a:solidFill>
                        </a:rPr>
                        <a:t>2</a:t>
                      </a:r>
                      <a:r>
                        <a:rPr lang="nl-NL" sz="1600" dirty="0">
                          <a:solidFill>
                            <a:schemeClr val="tx1">
                              <a:lumMod val="85000"/>
                              <a:lumOff val="15000"/>
                            </a:schemeClr>
                          </a:solidFill>
                        </a:rPr>
                        <a:t>-eq.)</a:t>
                      </a:r>
                    </a:p>
                  </a:txBody>
                  <a:tcPr/>
                </a:tc>
                <a:tc>
                  <a:txBody>
                    <a:bodyPr/>
                    <a:lstStyle/>
                    <a:p>
                      <a:pPr algn="ctr"/>
                      <a:r>
                        <a:rPr lang="nl-NL" sz="1600" dirty="0">
                          <a:solidFill>
                            <a:schemeClr val="tx1">
                              <a:lumMod val="85000"/>
                              <a:lumOff val="15000"/>
                            </a:schemeClr>
                          </a:solidFill>
                        </a:rPr>
                        <a:t>0,4 </a:t>
                      </a:r>
                    </a:p>
                  </a:txBody>
                  <a:tcPr/>
                </a:tc>
                <a:tc>
                  <a:txBody>
                    <a:bodyPr/>
                    <a:lstStyle/>
                    <a:p>
                      <a:pPr algn="ctr"/>
                      <a:r>
                        <a:rPr lang="nl-NL" sz="1600" dirty="0">
                          <a:solidFill>
                            <a:schemeClr val="tx1">
                              <a:lumMod val="85000"/>
                              <a:lumOff val="15000"/>
                            </a:schemeClr>
                          </a:solidFill>
                        </a:rPr>
                        <a:t>0,5</a:t>
                      </a:r>
                    </a:p>
                  </a:txBody>
                  <a:tcPr/>
                </a:tc>
                <a:tc>
                  <a:txBody>
                    <a:bodyPr/>
                    <a:lstStyle/>
                    <a:p>
                      <a:pPr algn="ctr"/>
                      <a:r>
                        <a:rPr lang="nl-NL" sz="1600" dirty="0">
                          <a:solidFill>
                            <a:schemeClr val="tx1">
                              <a:lumMod val="85000"/>
                              <a:lumOff val="15000"/>
                            </a:schemeClr>
                          </a:solidFill>
                        </a:rPr>
                        <a:t>0,9</a:t>
                      </a:r>
                    </a:p>
                  </a:txBody>
                  <a:tcPr/>
                </a:tc>
                <a:extLst>
                  <a:ext uri="{0D108BD9-81ED-4DB2-BD59-A6C34878D82A}">
                    <a16:rowId xmlns:a16="http://schemas.microsoft.com/office/drawing/2014/main" val="10001"/>
                  </a:ext>
                </a:extLst>
              </a:tr>
              <a:tr h="372041">
                <a:tc>
                  <a:txBody>
                    <a:bodyPr/>
                    <a:lstStyle/>
                    <a:p>
                      <a:r>
                        <a:rPr lang="nl-NL" sz="1600" dirty="0">
                          <a:solidFill>
                            <a:schemeClr val="tx1">
                              <a:lumMod val="85000"/>
                              <a:lumOff val="15000"/>
                            </a:schemeClr>
                          </a:solidFill>
                        </a:rPr>
                        <a:t>Share of </a:t>
                      </a:r>
                      <a:r>
                        <a:rPr lang="nl-NL" sz="1600" dirty="0" err="1">
                          <a:solidFill>
                            <a:schemeClr val="tx1">
                              <a:lumMod val="85000"/>
                              <a:lumOff val="15000"/>
                            </a:schemeClr>
                          </a:solidFill>
                        </a:rPr>
                        <a:t>total</a:t>
                      </a:r>
                      <a:r>
                        <a:rPr lang="nl-NL" sz="1600" dirty="0">
                          <a:solidFill>
                            <a:schemeClr val="tx1">
                              <a:lumMod val="85000"/>
                              <a:lumOff val="15000"/>
                            </a:schemeClr>
                          </a:solidFill>
                        </a:rPr>
                        <a:t> NL </a:t>
                      </a:r>
                      <a:r>
                        <a:rPr lang="nl-NL" sz="1600" dirty="0" err="1">
                          <a:solidFill>
                            <a:schemeClr val="tx1">
                              <a:lumMod val="85000"/>
                              <a:lumOff val="15000"/>
                            </a:schemeClr>
                          </a:solidFill>
                        </a:rPr>
                        <a:t>manure</a:t>
                      </a:r>
                      <a:endParaRPr lang="nl-NL" sz="160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12%</a:t>
                      </a:r>
                    </a:p>
                  </a:txBody>
                  <a:tcPr/>
                </a:tc>
                <a:tc>
                  <a:txBody>
                    <a:bodyPr/>
                    <a:lstStyle/>
                    <a:p>
                      <a:pPr algn="ctr"/>
                      <a:r>
                        <a:rPr lang="nl-NL" sz="1600" dirty="0">
                          <a:solidFill>
                            <a:schemeClr val="tx1">
                              <a:lumMod val="85000"/>
                              <a:lumOff val="15000"/>
                            </a:schemeClr>
                          </a:solidFill>
                        </a:rPr>
                        <a:t>15%</a:t>
                      </a:r>
                    </a:p>
                  </a:txBody>
                  <a:tcPr/>
                </a:tc>
                <a:tc>
                  <a:txBody>
                    <a:bodyPr/>
                    <a:lstStyle/>
                    <a:p>
                      <a:pPr algn="ctr"/>
                      <a:r>
                        <a:rPr lang="nl-NL" sz="1600" dirty="0">
                          <a:solidFill>
                            <a:schemeClr val="tx1">
                              <a:lumMod val="85000"/>
                              <a:lumOff val="15000"/>
                            </a:schemeClr>
                          </a:solidFill>
                        </a:rPr>
                        <a:t>27%</a:t>
                      </a:r>
                    </a:p>
                  </a:txBody>
                  <a:tcPr/>
                </a:tc>
                <a:extLst>
                  <a:ext uri="{0D108BD9-81ED-4DB2-BD59-A6C34878D82A}">
                    <a16:rowId xmlns:a16="http://schemas.microsoft.com/office/drawing/2014/main" val="10002"/>
                  </a:ext>
                </a:extLst>
              </a:tr>
            </a:tbl>
          </a:graphicData>
        </a:graphic>
      </p:graphicFrame>
      <p:graphicFrame>
        <p:nvGraphicFramePr>
          <p:cNvPr id="8" name="Tijdelijke aanduiding voor inhoud 5"/>
          <p:cNvGraphicFramePr>
            <a:graphicFrameLocks/>
          </p:cNvGraphicFramePr>
          <p:nvPr>
            <p:extLst>
              <p:ext uri="{D42A27DB-BD31-4B8C-83A1-F6EECF244321}">
                <p14:modId xmlns:p14="http://schemas.microsoft.com/office/powerpoint/2010/main" val="2107229997"/>
              </p:ext>
            </p:extLst>
          </p:nvPr>
        </p:nvGraphicFramePr>
        <p:xfrm>
          <a:off x="1403648" y="3575288"/>
          <a:ext cx="6840760" cy="1005840"/>
        </p:xfrm>
        <a:graphic>
          <a:graphicData uri="http://schemas.openxmlformats.org/drawingml/2006/table">
            <a:tbl>
              <a:tblPr firstRow="1" bandRow="1">
                <a:tableStyleId>{5FD0F851-EC5A-4D38-B0AD-8093EC10F338}</a:tableStyleId>
              </a:tblPr>
              <a:tblGrid>
                <a:gridCol w="2376264">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350150">
                  <a:extLst>
                    <a:ext uri="{9D8B030D-6E8A-4147-A177-3AD203B41FA5}">
                      <a16:colId xmlns:a16="http://schemas.microsoft.com/office/drawing/2014/main" val="20002"/>
                    </a:ext>
                  </a:extLst>
                </a:gridCol>
                <a:gridCol w="1350150">
                  <a:extLst>
                    <a:ext uri="{9D8B030D-6E8A-4147-A177-3AD203B41FA5}">
                      <a16:colId xmlns:a16="http://schemas.microsoft.com/office/drawing/2014/main" val="20003"/>
                    </a:ext>
                  </a:extLst>
                </a:gridCol>
              </a:tblGrid>
              <a:tr h="300033">
                <a:tc>
                  <a:txBody>
                    <a:bodyPr/>
                    <a:lstStyle/>
                    <a:p>
                      <a:r>
                        <a:rPr lang="nl-NL" sz="1600" dirty="0" err="1">
                          <a:solidFill>
                            <a:schemeClr val="tx1">
                              <a:lumMod val="85000"/>
                              <a:lumOff val="15000"/>
                            </a:schemeClr>
                          </a:solidFill>
                        </a:rPr>
                        <a:t>Court</a:t>
                      </a:r>
                      <a:r>
                        <a:rPr lang="nl-NL" sz="1600" dirty="0">
                          <a:solidFill>
                            <a:schemeClr val="tx1">
                              <a:lumMod val="85000"/>
                              <a:lumOff val="15000"/>
                            </a:schemeClr>
                          </a:solidFill>
                        </a:rPr>
                        <a:t> of </a:t>
                      </a:r>
                      <a:r>
                        <a:rPr lang="nl-NL" sz="1600" dirty="0" err="1">
                          <a:solidFill>
                            <a:schemeClr val="tx1">
                              <a:lumMod val="85000"/>
                              <a:lumOff val="15000"/>
                            </a:schemeClr>
                          </a:solidFill>
                        </a:rPr>
                        <a:t>Audit</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2020</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2023</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2030</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300033">
                <a:tc>
                  <a:txBody>
                    <a:bodyPr/>
                    <a:lstStyle/>
                    <a:p>
                      <a:r>
                        <a:rPr lang="nl-NL" sz="1600" dirty="0">
                          <a:solidFill>
                            <a:schemeClr val="tx1">
                              <a:lumMod val="85000"/>
                              <a:lumOff val="15000"/>
                            </a:schemeClr>
                          </a:solidFill>
                        </a:rPr>
                        <a:t>PJ biogas (in SDE+)</a:t>
                      </a:r>
                    </a:p>
                  </a:txBody>
                  <a:tcPr/>
                </a:tc>
                <a:tc>
                  <a:txBody>
                    <a:bodyPr/>
                    <a:lstStyle/>
                    <a:p>
                      <a:pPr algn="ctr"/>
                      <a:r>
                        <a:rPr lang="nl-NL" sz="1600" dirty="0">
                          <a:solidFill>
                            <a:schemeClr val="tx1">
                              <a:lumMod val="85000"/>
                              <a:lumOff val="15000"/>
                            </a:schemeClr>
                          </a:solidFill>
                        </a:rPr>
                        <a:t>9,2</a:t>
                      </a:r>
                    </a:p>
                  </a:txBody>
                  <a:tcPr/>
                </a:tc>
                <a:tc>
                  <a:txBody>
                    <a:bodyPr/>
                    <a:lstStyle/>
                    <a:p>
                      <a:pPr algn="ctr"/>
                      <a:r>
                        <a:rPr lang="nl-NL" sz="1600" dirty="0">
                          <a:solidFill>
                            <a:schemeClr val="tx1">
                              <a:lumMod val="85000"/>
                              <a:lumOff val="15000"/>
                            </a:schemeClr>
                          </a:solidFill>
                        </a:rPr>
                        <a:t>14,67</a:t>
                      </a:r>
                    </a:p>
                  </a:txBody>
                  <a:tcPr/>
                </a:tc>
                <a:tc>
                  <a:txBody>
                    <a:bodyPr/>
                    <a:lstStyle/>
                    <a:p>
                      <a:pPr algn="ctr"/>
                      <a:r>
                        <a:rPr lang="nl-NL" sz="1600" dirty="0">
                          <a:solidFill>
                            <a:schemeClr val="tx1">
                              <a:lumMod val="85000"/>
                              <a:lumOff val="15000"/>
                            </a:schemeClr>
                          </a:solidFill>
                        </a:rPr>
                        <a:t>-</a:t>
                      </a:r>
                    </a:p>
                  </a:txBody>
                  <a:tcPr/>
                </a:tc>
                <a:extLst>
                  <a:ext uri="{0D108BD9-81ED-4DB2-BD59-A6C34878D82A}">
                    <a16:rowId xmlns:a16="http://schemas.microsoft.com/office/drawing/2014/main" val="10001"/>
                  </a:ext>
                </a:extLst>
              </a:tr>
              <a:tr h="300033">
                <a:tc>
                  <a:txBody>
                    <a:bodyPr/>
                    <a:lstStyle/>
                    <a:p>
                      <a:r>
                        <a:rPr lang="nl-NL" sz="1600" dirty="0">
                          <a:solidFill>
                            <a:schemeClr val="tx1">
                              <a:lumMod val="85000"/>
                              <a:lumOff val="15000"/>
                            </a:schemeClr>
                          </a:solidFill>
                        </a:rPr>
                        <a:t>Share of </a:t>
                      </a:r>
                      <a:r>
                        <a:rPr lang="nl-NL" sz="1600" dirty="0" err="1">
                          <a:solidFill>
                            <a:schemeClr val="tx1">
                              <a:lumMod val="85000"/>
                              <a:lumOff val="15000"/>
                            </a:schemeClr>
                          </a:solidFill>
                        </a:rPr>
                        <a:t>total</a:t>
                      </a:r>
                      <a:r>
                        <a:rPr lang="nl-NL" sz="1600" baseline="0" dirty="0">
                          <a:solidFill>
                            <a:schemeClr val="tx1">
                              <a:lumMod val="85000"/>
                              <a:lumOff val="15000"/>
                            </a:schemeClr>
                          </a:solidFill>
                        </a:rPr>
                        <a:t> NL </a:t>
                      </a:r>
                      <a:r>
                        <a:rPr lang="nl-NL" sz="1600" baseline="0" dirty="0" err="1">
                          <a:solidFill>
                            <a:schemeClr val="tx1">
                              <a:lumMod val="85000"/>
                              <a:lumOff val="15000"/>
                            </a:schemeClr>
                          </a:solidFill>
                        </a:rPr>
                        <a:t>manure</a:t>
                      </a:r>
                      <a:endParaRPr lang="nl-NL" sz="160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19%</a:t>
                      </a:r>
                    </a:p>
                  </a:txBody>
                  <a:tcPr/>
                </a:tc>
                <a:tc>
                  <a:txBody>
                    <a:bodyPr/>
                    <a:lstStyle/>
                    <a:p>
                      <a:pPr algn="ctr"/>
                      <a:r>
                        <a:rPr lang="nl-NL" sz="1600" dirty="0">
                          <a:solidFill>
                            <a:schemeClr val="tx1">
                              <a:lumMod val="85000"/>
                              <a:lumOff val="15000"/>
                            </a:schemeClr>
                          </a:solidFill>
                        </a:rPr>
                        <a:t>30%</a:t>
                      </a:r>
                    </a:p>
                  </a:txBody>
                  <a:tcPr/>
                </a:tc>
                <a:tc>
                  <a:txBody>
                    <a:bodyPr/>
                    <a:lstStyle/>
                    <a:p>
                      <a:pPr algn="ctr"/>
                      <a:r>
                        <a:rPr lang="nl-NL" sz="1600" dirty="0">
                          <a:solidFill>
                            <a:schemeClr val="tx1">
                              <a:lumMod val="85000"/>
                              <a:lumOff val="15000"/>
                            </a:schemeClr>
                          </a:solidFill>
                        </a:rPr>
                        <a:t>-</a:t>
                      </a:r>
                    </a:p>
                  </a:txBody>
                  <a:tcPr/>
                </a:tc>
                <a:extLst>
                  <a:ext uri="{0D108BD9-81ED-4DB2-BD59-A6C34878D82A}">
                    <a16:rowId xmlns:a16="http://schemas.microsoft.com/office/drawing/2014/main" val="10002"/>
                  </a:ext>
                </a:extLst>
              </a:tr>
            </a:tbl>
          </a:graphicData>
        </a:graphic>
      </p:graphicFrame>
      <p:graphicFrame>
        <p:nvGraphicFramePr>
          <p:cNvPr id="9" name="Tijdelijke aanduiding voor inhoud 5"/>
          <p:cNvGraphicFramePr>
            <a:graphicFrameLocks/>
          </p:cNvGraphicFramePr>
          <p:nvPr/>
        </p:nvGraphicFramePr>
        <p:xfrm>
          <a:off x="2123728" y="5015448"/>
          <a:ext cx="6840760" cy="1005840"/>
        </p:xfrm>
        <a:graphic>
          <a:graphicData uri="http://schemas.openxmlformats.org/drawingml/2006/table">
            <a:tbl>
              <a:tblPr firstRow="1" bandRow="1">
                <a:tableStyleId>{C083E6E3-FA7D-4D7B-A595-EF9225AFEA82}</a:tableStyleId>
              </a:tblPr>
              <a:tblGrid>
                <a:gridCol w="2376264">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350150">
                  <a:extLst>
                    <a:ext uri="{9D8B030D-6E8A-4147-A177-3AD203B41FA5}">
                      <a16:colId xmlns:a16="http://schemas.microsoft.com/office/drawing/2014/main" val="20002"/>
                    </a:ext>
                  </a:extLst>
                </a:gridCol>
                <a:gridCol w="1350150">
                  <a:extLst>
                    <a:ext uri="{9D8B030D-6E8A-4147-A177-3AD203B41FA5}">
                      <a16:colId xmlns:a16="http://schemas.microsoft.com/office/drawing/2014/main" val="20003"/>
                    </a:ext>
                  </a:extLst>
                </a:gridCol>
              </a:tblGrid>
              <a:tr h="0">
                <a:tc>
                  <a:txBody>
                    <a:bodyPr/>
                    <a:lstStyle/>
                    <a:p>
                      <a:r>
                        <a:rPr lang="nl-NL" sz="1600" dirty="0">
                          <a:solidFill>
                            <a:schemeClr val="tx1">
                              <a:lumMod val="85000"/>
                              <a:lumOff val="15000"/>
                            </a:schemeClr>
                          </a:solidFill>
                        </a:rPr>
                        <a:t>Roadmap Green Gas</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2020</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2023</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2030</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300033">
                <a:tc>
                  <a:txBody>
                    <a:bodyPr/>
                    <a:lstStyle/>
                    <a:p>
                      <a:r>
                        <a:rPr lang="nl-NL" sz="1600" dirty="0">
                          <a:solidFill>
                            <a:schemeClr val="tx1">
                              <a:lumMod val="85000"/>
                              <a:lumOff val="15000"/>
                            </a:schemeClr>
                          </a:solidFill>
                        </a:rPr>
                        <a:t>PJ biogas</a:t>
                      </a:r>
                    </a:p>
                  </a:txBody>
                  <a:tcPr/>
                </a:tc>
                <a:tc>
                  <a:txBody>
                    <a:bodyPr/>
                    <a:lstStyle/>
                    <a:p>
                      <a:pPr algn="ctr"/>
                      <a:r>
                        <a:rPr lang="nl-NL" sz="1600" dirty="0">
                          <a:solidFill>
                            <a:schemeClr val="tx1">
                              <a:lumMod val="85000"/>
                              <a:lumOff val="15000"/>
                            </a:schemeClr>
                          </a:solidFill>
                        </a:rPr>
                        <a:t>6,2</a:t>
                      </a:r>
                    </a:p>
                  </a:txBody>
                  <a:tcPr/>
                </a:tc>
                <a:tc>
                  <a:txBody>
                    <a:bodyPr/>
                    <a:lstStyle/>
                    <a:p>
                      <a:pPr algn="ctr"/>
                      <a:r>
                        <a:rPr lang="nl-NL" sz="1600" dirty="0">
                          <a:solidFill>
                            <a:schemeClr val="tx1">
                              <a:lumMod val="85000"/>
                              <a:lumOff val="15000"/>
                            </a:schemeClr>
                          </a:solidFill>
                        </a:rPr>
                        <a:t>-</a:t>
                      </a:r>
                    </a:p>
                  </a:txBody>
                  <a:tcPr/>
                </a:tc>
                <a:tc>
                  <a:txBody>
                    <a:bodyPr/>
                    <a:lstStyle/>
                    <a:p>
                      <a:pPr algn="ctr"/>
                      <a:r>
                        <a:rPr lang="nl-NL" sz="1600" dirty="0">
                          <a:solidFill>
                            <a:schemeClr val="tx1">
                              <a:lumMod val="85000"/>
                              <a:lumOff val="15000"/>
                            </a:schemeClr>
                          </a:solidFill>
                        </a:rPr>
                        <a:t>30,7</a:t>
                      </a:r>
                    </a:p>
                  </a:txBody>
                  <a:tcPr/>
                </a:tc>
                <a:extLst>
                  <a:ext uri="{0D108BD9-81ED-4DB2-BD59-A6C34878D82A}">
                    <a16:rowId xmlns:a16="http://schemas.microsoft.com/office/drawing/2014/main" val="10001"/>
                  </a:ext>
                </a:extLst>
              </a:tr>
              <a:tr h="300033">
                <a:tc>
                  <a:txBody>
                    <a:bodyPr/>
                    <a:lstStyle/>
                    <a:p>
                      <a:r>
                        <a:rPr lang="nl-NL" sz="1600" dirty="0">
                          <a:solidFill>
                            <a:schemeClr val="tx1">
                              <a:lumMod val="85000"/>
                              <a:lumOff val="15000"/>
                            </a:schemeClr>
                          </a:solidFill>
                        </a:rPr>
                        <a:t>Share of </a:t>
                      </a:r>
                      <a:r>
                        <a:rPr lang="nl-NL" sz="1600" dirty="0" err="1">
                          <a:solidFill>
                            <a:schemeClr val="tx1">
                              <a:lumMod val="85000"/>
                              <a:lumOff val="15000"/>
                            </a:schemeClr>
                          </a:solidFill>
                        </a:rPr>
                        <a:t>total</a:t>
                      </a:r>
                      <a:r>
                        <a:rPr lang="nl-NL" sz="1600" baseline="0" dirty="0">
                          <a:solidFill>
                            <a:schemeClr val="tx1">
                              <a:lumMod val="85000"/>
                              <a:lumOff val="15000"/>
                            </a:schemeClr>
                          </a:solidFill>
                        </a:rPr>
                        <a:t> NL </a:t>
                      </a:r>
                      <a:r>
                        <a:rPr lang="nl-NL" sz="1600" baseline="0" dirty="0" err="1">
                          <a:solidFill>
                            <a:schemeClr val="tx1">
                              <a:lumMod val="85000"/>
                              <a:lumOff val="15000"/>
                            </a:schemeClr>
                          </a:solidFill>
                        </a:rPr>
                        <a:t>manure</a:t>
                      </a:r>
                      <a:endParaRPr lang="nl-NL" sz="160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13%</a:t>
                      </a:r>
                    </a:p>
                  </a:txBody>
                  <a:tcPr/>
                </a:tc>
                <a:tc>
                  <a:txBody>
                    <a:bodyPr/>
                    <a:lstStyle/>
                    <a:p>
                      <a:pPr algn="ctr"/>
                      <a:r>
                        <a:rPr lang="nl-NL" sz="1600" dirty="0">
                          <a:solidFill>
                            <a:schemeClr val="tx1">
                              <a:lumMod val="85000"/>
                              <a:lumOff val="15000"/>
                            </a:schemeClr>
                          </a:solidFill>
                        </a:rPr>
                        <a:t>-</a:t>
                      </a:r>
                    </a:p>
                  </a:txBody>
                  <a:tcPr/>
                </a:tc>
                <a:tc>
                  <a:txBody>
                    <a:bodyPr/>
                    <a:lstStyle/>
                    <a:p>
                      <a:pPr algn="ctr"/>
                      <a:r>
                        <a:rPr lang="nl-NL" sz="1600" dirty="0">
                          <a:solidFill>
                            <a:schemeClr val="tx1">
                              <a:lumMod val="85000"/>
                              <a:lumOff val="15000"/>
                            </a:schemeClr>
                          </a:solidFill>
                        </a:rPr>
                        <a:t>62%</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3DBBFD22-53F5-4D15-ADCF-5159585BD162}" type="slidenum">
              <a:rPr lang="pl-PL" smtClean="0"/>
              <a:pPr/>
              <a:t>21</a:t>
            </a:fld>
            <a:endParaRPr lang="pl-PL"/>
          </a:p>
        </p:txBody>
      </p:sp>
      <p:sp>
        <p:nvSpPr>
          <p:cNvPr id="5" name="Titel 1"/>
          <p:cNvSpPr>
            <a:spLocks noGrp="1"/>
          </p:cNvSpPr>
          <p:nvPr>
            <p:ph type="title"/>
          </p:nvPr>
        </p:nvSpPr>
        <p:spPr>
          <a:xfrm>
            <a:off x="457200" y="274638"/>
            <a:ext cx="8229600" cy="1143000"/>
          </a:xfrm>
        </p:spPr>
        <p:txBody>
          <a:bodyPr>
            <a:normAutofit/>
          </a:bodyPr>
          <a:lstStyle/>
          <a:p>
            <a:r>
              <a:rPr lang="nl-NL" sz="2800" b="1" dirty="0" err="1">
                <a:solidFill>
                  <a:srgbClr val="008000"/>
                </a:solidFill>
              </a:rPr>
              <a:t>Funding</a:t>
            </a:r>
            <a:r>
              <a:rPr lang="nl-NL" sz="2800" b="1" dirty="0">
                <a:solidFill>
                  <a:srgbClr val="008000"/>
                </a:solidFill>
              </a:rPr>
              <a:t> </a:t>
            </a:r>
            <a:r>
              <a:rPr lang="nl-NL" sz="2800" b="1" dirty="0" err="1">
                <a:solidFill>
                  <a:srgbClr val="008000"/>
                </a:solidFill>
              </a:rPr>
              <a:t>for</a:t>
            </a:r>
            <a:r>
              <a:rPr lang="nl-NL" sz="2800" b="1" dirty="0">
                <a:solidFill>
                  <a:srgbClr val="008000"/>
                </a:solidFill>
              </a:rPr>
              <a:t> </a:t>
            </a:r>
            <a:r>
              <a:rPr lang="nl-NL" sz="2800" b="1" dirty="0" err="1">
                <a:solidFill>
                  <a:srgbClr val="008000"/>
                </a:solidFill>
              </a:rPr>
              <a:t>manure</a:t>
            </a:r>
            <a:r>
              <a:rPr lang="nl-NL" sz="2800" b="1" dirty="0">
                <a:solidFill>
                  <a:srgbClr val="008000"/>
                </a:solidFill>
              </a:rPr>
              <a:t> </a:t>
            </a:r>
            <a:r>
              <a:rPr lang="nl-NL" sz="2800" b="1" dirty="0" err="1">
                <a:solidFill>
                  <a:srgbClr val="008000"/>
                </a:solidFill>
              </a:rPr>
              <a:t>digestion</a:t>
            </a:r>
            <a:endParaRPr lang="nl-NL" sz="2800" b="1" dirty="0">
              <a:solidFill>
                <a:srgbClr val="00800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283404939"/>
              </p:ext>
            </p:extLst>
          </p:nvPr>
        </p:nvGraphicFramePr>
        <p:xfrm>
          <a:off x="467544" y="1700808"/>
          <a:ext cx="8280920" cy="914400"/>
        </p:xfrm>
        <a:graphic>
          <a:graphicData uri="http://schemas.openxmlformats.org/drawingml/2006/table">
            <a:tbl>
              <a:tblPr firstRow="1" bandRow="1">
                <a:tableStyleId>{C083E6E3-FA7D-4D7B-A595-EF9225AFEA82}</a:tableStyleId>
              </a:tblPr>
              <a:tblGrid>
                <a:gridCol w="2760307">
                  <a:extLst>
                    <a:ext uri="{9D8B030D-6E8A-4147-A177-3AD203B41FA5}">
                      <a16:colId xmlns:a16="http://schemas.microsoft.com/office/drawing/2014/main" val="20000"/>
                    </a:ext>
                  </a:extLst>
                </a:gridCol>
                <a:gridCol w="1916880">
                  <a:extLst>
                    <a:ext uri="{9D8B030D-6E8A-4147-A177-3AD203B41FA5}">
                      <a16:colId xmlns:a16="http://schemas.microsoft.com/office/drawing/2014/main" val="20001"/>
                    </a:ext>
                  </a:extLst>
                </a:gridCol>
                <a:gridCol w="1840204">
                  <a:extLst>
                    <a:ext uri="{9D8B030D-6E8A-4147-A177-3AD203B41FA5}">
                      <a16:colId xmlns:a16="http://schemas.microsoft.com/office/drawing/2014/main" val="20002"/>
                    </a:ext>
                  </a:extLst>
                </a:gridCol>
                <a:gridCol w="1763529">
                  <a:extLst>
                    <a:ext uri="{9D8B030D-6E8A-4147-A177-3AD203B41FA5}">
                      <a16:colId xmlns:a16="http://schemas.microsoft.com/office/drawing/2014/main" val="20003"/>
                    </a:ext>
                  </a:extLst>
                </a:gridCol>
              </a:tblGrid>
              <a:tr h="288033">
                <a:tc>
                  <a:txBody>
                    <a:bodyPr/>
                    <a:lstStyle/>
                    <a:p>
                      <a:r>
                        <a:rPr lang="nl-NL" sz="1600" dirty="0" err="1">
                          <a:solidFill>
                            <a:schemeClr val="tx1">
                              <a:lumMod val="85000"/>
                              <a:lumOff val="15000"/>
                            </a:schemeClr>
                          </a:solidFill>
                        </a:rPr>
                        <a:t>Estimated</a:t>
                      </a:r>
                      <a:r>
                        <a:rPr lang="nl-NL" sz="1600" baseline="0" dirty="0">
                          <a:solidFill>
                            <a:schemeClr val="tx1">
                              <a:lumMod val="85000"/>
                              <a:lumOff val="15000"/>
                            </a:schemeClr>
                          </a:solidFill>
                        </a:rPr>
                        <a:t> </a:t>
                      </a:r>
                      <a:r>
                        <a:rPr lang="nl-NL" sz="1600" baseline="0" dirty="0" err="1">
                          <a:solidFill>
                            <a:schemeClr val="tx1">
                              <a:lumMod val="85000"/>
                              <a:lumOff val="15000"/>
                            </a:schemeClr>
                          </a:solidFill>
                        </a:rPr>
                        <a:t>s</a:t>
                      </a:r>
                      <a:r>
                        <a:rPr lang="nl-NL" sz="1600" dirty="0" err="1">
                          <a:solidFill>
                            <a:schemeClr val="tx1">
                              <a:lumMod val="85000"/>
                              <a:lumOff val="15000"/>
                            </a:schemeClr>
                          </a:solidFill>
                        </a:rPr>
                        <a:t>ubsidy</a:t>
                      </a:r>
                      <a:r>
                        <a:rPr lang="nl-NL" sz="1600" dirty="0">
                          <a:solidFill>
                            <a:schemeClr val="tx1">
                              <a:lumMod val="85000"/>
                              <a:lumOff val="15000"/>
                            </a:schemeClr>
                          </a:solidFill>
                        </a:rPr>
                        <a:t> </a:t>
                      </a:r>
                      <a:r>
                        <a:rPr lang="nl-NL" sz="1600" dirty="0" err="1">
                          <a:solidFill>
                            <a:schemeClr val="tx1">
                              <a:lumMod val="85000"/>
                              <a:lumOff val="15000"/>
                            </a:schemeClr>
                          </a:solidFill>
                        </a:rPr>
                        <a:t>need</a:t>
                      </a:r>
                      <a:r>
                        <a:rPr lang="nl-NL" sz="1600" dirty="0">
                          <a:solidFill>
                            <a:schemeClr val="tx1">
                              <a:lumMod val="85000"/>
                              <a:lumOff val="15000"/>
                            </a:schemeClr>
                          </a:solidFill>
                        </a:rPr>
                        <a:t>  </a:t>
                      </a:r>
                      <a:r>
                        <a:rPr lang="nl-NL" sz="1600" dirty="0" err="1">
                          <a:solidFill>
                            <a:schemeClr val="tx1">
                              <a:lumMod val="85000"/>
                              <a:lumOff val="15000"/>
                            </a:schemeClr>
                          </a:solidFill>
                        </a:rPr>
                        <a:t>manure</a:t>
                      </a:r>
                      <a:r>
                        <a:rPr lang="nl-NL" sz="1600" dirty="0">
                          <a:solidFill>
                            <a:schemeClr val="tx1">
                              <a:lumMod val="85000"/>
                              <a:lumOff val="15000"/>
                            </a:schemeClr>
                          </a:solidFill>
                        </a:rPr>
                        <a:t> </a:t>
                      </a:r>
                      <a:r>
                        <a:rPr lang="nl-NL" sz="1600" dirty="0" err="1">
                          <a:solidFill>
                            <a:schemeClr val="tx1">
                              <a:lumMod val="85000"/>
                              <a:lumOff val="15000"/>
                            </a:schemeClr>
                          </a:solidFill>
                        </a:rPr>
                        <a:t>digestion</a:t>
                      </a:r>
                      <a:endParaRPr lang="nl-NL" sz="1600" b="1" dirty="0">
                        <a:solidFill>
                          <a:schemeClr val="tx1">
                            <a:lumMod val="85000"/>
                            <a:lumOff val="15000"/>
                          </a:schemeClr>
                        </a:solidFill>
                      </a:endParaRPr>
                    </a:p>
                  </a:txBody>
                  <a:tcPr/>
                </a:tc>
                <a:tc>
                  <a:txBody>
                    <a:bodyPr/>
                    <a:lstStyle/>
                    <a:p>
                      <a:pPr algn="ctr"/>
                      <a:r>
                        <a:rPr lang="nl-NL" sz="1600" dirty="0" err="1">
                          <a:solidFill>
                            <a:schemeClr val="tx1">
                              <a:lumMod val="85000"/>
                              <a:lumOff val="15000"/>
                            </a:schemeClr>
                          </a:solidFill>
                        </a:rPr>
                        <a:t>Digest</a:t>
                      </a:r>
                      <a:r>
                        <a:rPr lang="nl-NL" sz="1600" dirty="0">
                          <a:solidFill>
                            <a:schemeClr val="tx1">
                              <a:lumMod val="85000"/>
                              <a:lumOff val="15000"/>
                            </a:schemeClr>
                          </a:solidFill>
                        </a:rPr>
                        <a:t> </a:t>
                      </a:r>
                    </a:p>
                    <a:p>
                      <a:pPr algn="ctr"/>
                      <a:r>
                        <a:rPr lang="nl-NL" sz="1600" dirty="0">
                          <a:solidFill>
                            <a:schemeClr val="tx1">
                              <a:lumMod val="85000"/>
                              <a:lumOff val="15000"/>
                            </a:schemeClr>
                          </a:solidFill>
                        </a:rPr>
                        <a:t>10% of NL </a:t>
                      </a:r>
                      <a:r>
                        <a:rPr lang="nl-NL" sz="1600" dirty="0" err="1">
                          <a:solidFill>
                            <a:schemeClr val="tx1">
                              <a:lumMod val="85000"/>
                              <a:lumOff val="15000"/>
                            </a:schemeClr>
                          </a:solidFill>
                        </a:rPr>
                        <a:t>manure</a:t>
                      </a:r>
                      <a:endParaRPr lang="nl-NL" sz="1600" b="1" dirty="0">
                        <a:solidFill>
                          <a:schemeClr val="tx1">
                            <a:lumMod val="85000"/>
                            <a:lumOff val="15000"/>
                          </a:schemeClr>
                        </a:solidFill>
                      </a:endParaRPr>
                    </a:p>
                  </a:txBody>
                  <a:tcPr/>
                </a:tc>
                <a:tc>
                  <a:txBody>
                    <a:bodyPr/>
                    <a:lstStyle/>
                    <a:p>
                      <a:pPr algn="ctr"/>
                      <a:r>
                        <a:rPr lang="nl-NL" sz="1600" dirty="0" err="1">
                          <a:solidFill>
                            <a:schemeClr val="tx1">
                              <a:lumMod val="85000"/>
                              <a:lumOff val="15000"/>
                            </a:schemeClr>
                          </a:solidFill>
                        </a:rPr>
                        <a:t>Digest</a:t>
                      </a:r>
                      <a:r>
                        <a:rPr lang="nl-NL" sz="1600" dirty="0">
                          <a:solidFill>
                            <a:schemeClr val="tx1">
                              <a:lumMod val="85000"/>
                              <a:lumOff val="15000"/>
                            </a:schemeClr>
                          </a:solidFill>
                        </a:rPr>
                        <a:t> </a:t>
                      </a:r>
                    </a:p>
                    <a:p>
                      <a:pPr algn="ctr"/>
                      <a:r>
                        <a:rPr lang="nl-NL" sz="1600" dirty="0">
                          <a:solidFill>
                            <a:schemeClr val="tx1">
                              <a:lumMod val="85000"/>
                              <a:lumOff val="15000"/>
                            </a:schemeClr>
                          </a:solidFill>
                        </a:rPr>
                        <a:t>20% of NL </a:t>
                      </a:r>
                      <a:r>
                        <a:rPr lang="nl-NL" sz="1600" dirty="0" err="1">
                          <a:solidFill>
                            <a:schemeClr val="tx1">
                              <a:lumMod val="85000"/>
                              <a:lumOff val="15000"/>
                            </a:schemeClr>
                          </a:solidFill>
                        </a:rPr>
                        <a:t>manure</a:t>
                      </a:r>
                      <a:endParaRPr lang="nl-NL" sz="1600" b="1" dirty="0">
                        <a:solidFill>
                          <a:schemeClr val="tx1">
                            <a:lumMod val="85000"/>
                            <a:lumOff val="15000"/>
                          </a:schemeClr>
                        </a:solidFill>
                      </a:endParaRPr>
                    </a:p>
                  </a:txBody>
                  <a:tcPr/>
                </a:tc>
                <a:tc>
                  <a:txBody>
                    <a:bodyPr/>
                    <a:lstStyle/>
                    <a:p>
                      <a:pPr algn="ctr"/>
                      <a:r>
                        <a:rPr lang="nl-NL" sz="1600" dirty="0" err="1">
                          <a:solidFill>
                            <a:schemeClr val="tx1">
                              <a:lumMod val="85000"/>
                              <a:lumOff val="15000"/>
                            </a:schemeClr>
                          </a:solidFill>
                        </a:rPr>
                        <a:t>Digest</a:t>
                      </a:r>
                      <a:r>
                        <a:rPr lang="nl-NL" sz="1600" dirty="0">
                          <a:solidFill>
                            <a:schemeClr val="tx1">
                              <a:lumMod val="85000"/>
                              <a:lumOff val="15000"/>
                            </a:schemeClr>
                          </a:solidFill>
                        </a:rPr>
                        <a:t> </a:t>
                      </a:r>
                    </a:p>
                    <a:p>
                      <a:pPr algn="ctr"/>
                      <a:r>
                        <a:rPr lang="nl-NL" sz="1600" dirty="0">
                          <a:solidFill>
                            <a:schemeClr val="tx1">
                              <a:lumMod val="85000"/>
                              <a:lumOff val="15000"/>
                            </a:schemeClr>
                          </a:solidFill>
                        </a:rPr>
                        <a:t>30% of NL </a:t>
                      </a:r>
                      <a:r>
                        <a:rPr lang="nl-NL" sz="1600" dirty="0" err="1">
                          <a:solidFill>
                            <a:schemeClr val="tx1">
                              <a:lumMod val="85000"/>
                              <a:lumOff val="15000"/>
                            </a:schemeClr>
                          </a:solidFill>
                        </a:rPr>
                        <a:t>manure</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182489">
                <a:tc>
                  <a:txBody>
                    <a:bodyPr/>
                    <a:lstStyle/>
                    <a:p>
                      <a:r>
                        <a:rPr lang="nl-NL" sz="1600" dirty="0">
                          <a:solidFill>
                            <a:schemeClr val="tx1">
                              <a:lumMod val="85000"/>
                              <a:lumOff val="15000"/>
                            </a:schemeClr>
                          </a:solidFill>
                        </a:rPr>
                        <a:t>Over 12 </a:t>
                      </a:r>
                      <a:r>
                        <a:rPr lang="nl-NL" sz="1600" dirty="0" err="1">
                          <a:solidFill>
                            <a:schemeClr val="tx1">
                              <a:lumMod val="85000"/>
                              <a:lumOff val="15000"/>
                            </a:schemeClr>
                          </a:solidFill>
                        </a:rPr>
                        <a:t>year</a:t>
                      </a:r>
                      <a:r>
                        <a:rPr lang="nl-NL" sz="1600" dirty="0">
                          <a:solidFill>
                            <a:schemeClr val="tx1">
                              <a:lumMod val="85000"/>
                              <a:lumOff val="15000"/>
                            </a:schemeClr>
                          </a:solidFill>
                        </a:rPr>
                        <a:t> </a:t>
                      </a:r>
                      <a:r>
                        <a:rPr lang="nl-NL" sz="1600" dirty="0" err="1">
                          <a:solidFill>
                            <a:schemeClr val="tx1">
                              <a:lumMod val="85000"/>
                              <a:lumOff val="15000"/>
                            </a:schemeClr>
                          </a:solidFill>
                        </a:rPr>
                        <a:t>period</a:t>
                      </a:r>
                      <a:r>
                        <a:rPr lang="nl-NL" sz="1600" dirty="0">
                          <a:solidFill>
                            <a:schemeClr val="tx1">
                              <a:lumMod val="85000"/>
                              <a:lumOff val="15000"/>
                            </a:schemeClr>
                          </a:solidFill>
                        </a:rPr>
                        <a:t> (</a:t>
                      </a:r>
                      <a:r>
                        <a:rPr lang="nl-NL" sz="1600" dirty="0" err="1">
                          <a:solidFill>
                            <a:schemeClr val="tx1">
                              <a:lumMod val="85000"/>
                              <a:lumOff val="15000"/>
                            </a:schemeClr>
                          </a:solidFill>
                        </a:rPr>
                        <a:t>bln</a:t>
                      </a:r>
                      <a:r>
                        <a:rPr lang="nl-NL" sz="1600" dirty="0">
                          <a:solidFill>
                            <a:schemeClr val="tx1">
                              <a:lumMod val="85000"/>
                              <a:lumOff val="15000"/>
                            </a:schemeClr>
                          </a:solidFill>
                        </a:rPr>
                        <a:t>. EUR)</a:t>
                      </a:r>
                    </a:p>
                  </a:txBody>
                  <a:tcPr/>
                </a:tc>
                <a:tc>
                  <a:txBody>
                    <a:bodyPr/>
                    <a:lstStyle/>
                    <a:p>
                      <a:pPr algn="ctr"/>
                      <a:r>
                        <a:rPr lang="nl-NL" sz="1600" dirty="0">
                          <a:solidFill>
                            <a:schemeClr val="tx1">
                              <a:lumMod val="85000"/>
                              <a:lumOff val="15000"/>
                            </a:schemeClr>
                          </a:solidFill>
                        </a:rPr>
                        <a:t>1,0</a:t>
                      </a:r>
                      <a:endParaRPr lang="nl-NL" sz="1600" b="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a:t>
                      </a:r>
                      <a:endParaRPr lang="nl-NL" sz="1600" b="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3,0</a:t>
                      </a:r>
                      <a:endParaRPr lang="nl-NL" sz="1600" b="0" dirty="0">
                        <a:solidFill>
                          <a:schemeClr val="tx1">
                            <a:lumMod val="85000"/>
                            <a:lumOff val="15000"/>
                          </a:schemeClr>
                        </a:solidFill>
                      </a:endParaRPr>
                    </a:p>
                  </a:txBody>
                  <a:tcPr/>
                </a:tc>
                <a:extLst>
                  <a:ext uri="{0D108BD9-81ED-4DB2-BD59-A6C34878D82A}">
                    <a16:rowId xmlns:a16="http://schemas.microsoft.com/office/drawing/2014/main" val="10001"/>
                  </a:ext>
                </a:extLst>
              </a:tr>
            </a:tbl>
          </a:graphicData>
        </a:graphic>
      </p:graphicFrame>
      <p:graphicFrame>
        <p:nvGraphicFramePr>
          <p:cNvPr id="7" name="Tabel 6"/>
          <p:cNvGraphicFramePr>
            <a:graphicFrameLocks noGrp="1"/>
          </p:cNvGraphicFramePr>
          <p:nvPr/>
        </p:nvGraphicFramePr>
        <p:xfrm>
          <a:off x="467544" y="3356992"/>
          <a:ext cx="8280920" cy="1249680"/>
        </p:xfrm>
        <a:graphic>
          <a:graphicData uri="http://schemas.openxmlformats.org/drawingml/2006/table">
            <a:tbl>
              <a:tblPr firstRow="1" bandRow="1">
                <a:tableStyleId>{C083E6E3-FA7D-4D7B-A595-EF9225AFEA82}</a:tableStyleId>
              </a:tblPr>
              <a:tblGrid>
                <a:gridCol w="2760307">
                  <a:extLst>
                    <a:ext uri="{9D8B030D-6E8A-4147-A177-3AD203B41FA5}">
                      <a16:colId xmlns:a16="http://schemas.microsoft.com/office/drawing/2014/main" val="20000"/>
                    </a:ext>
                  </a:extLst>
                </a:gridCol>
                <a:gridCol w="1916880">
                  <a:extLst>
                    <a:ext uri="{9D8B030D-6E8A-4147-A177-3AD203B41FA5}">
                      <a16:colId xmlns:a16="http://schemas.microsoft.com/office/drawing/2014/main" val="20001"/>
                    </a:ext>
                  </a:extLst>
                </a:gridCol>
                <a:gridCol w="1840204">
                  <a:extLst>
                    <a:ext uri="{9D8B030D-6E8A-4147-A177-3AD203B41FA5}">
                      <a16:colId xmlns:a16="http://schemas.microsoft.com/office/drawing/2014/main" val="20002"/>
                    </a:ext>
                  </a:extLst>
                </a:gridCol>
                <a:gridCol w="1763529">
                  <a:extLst>
                    <a:ext uri="{9D8B030D-6E8A-4147-A177-3AD203B41FA5}">
                      <a16:colId xmlns:a16="http://schemas.microsoft.com/office/drawing/2014/main" val="20003"/>
                    </a:ext>
                  </a:extLst>
                </a:gridCol>
              </a:tblGrid>
              <a:tr h="288033">
                <a:tc>
                  <a:txBody>
                    <a:bodyPr/>
                    <a:lstStyle/>
                    <a:p>
                      <a:r>
                        <a:rPr lang="nl-NL" sz="1600" b="1" dirty="0" err="1">
                          <a:solidFill>
                            <a:schemeClr val="tx1">
                              <a:lumMod val="85000"/>
                              <a:lumOff val="15000"/>
                            </a:schemeClr>
                          </a:solidFill>
                        </a:rPr>
                        <a:t>Subsidy</a:t>
                      </a:r>
                      <a:r>
                        <a:rPr lang="nl-NL" sz="1600" b="1" baseline="0" dirty="0">
                          <a:solidFill>
                            <a:schemeClr val="tx1">
                              <a:lumMod val="85000"/>
                              <a:lumOff val="15000"/>
                            </a:schemeClr>
                          </a:solidFill>
                        </a:rPr>
                        <a:t> claim AD </a:t>
                      </a:r>
                      <a:r>
                        <a:rPr lang="nl-NL" sz="1600" b="1" baseline="0" dirty="0" err="1">
                          <a:solidFill>
                            <a:schemeClr val="tx1">
                              <a:lumMod val="85000"/>
                              <a:lumOff val="15000"/>
                            </a:schemeClr>
                          </a:solidFill>
                        </a:rPr>
                        <a:t>projects</a:t>
                      </a:r>
                      <a:r>
                        <a:rPr lang="nl-NL" sz="1600" b="1" baseline="0" dirty="0">
                          <a:solidFill>
                            <a:schemeClr val="tx1">
                              <a:lumMod val="85000"/>
                              <a:lumOff val="15000"/>
                            </a:schemeClr>
                          </a:solidFill>
                        </a:rPr>
                        <a:t> (</a:t>
                      </a:r>
                      <a:r>
                        <a:rPr lang="nl-NL" sz="1600" b="1" baseline="0" dirty="0" err="1">
                          <a:solidFill>
                            <a:schemeClr val="tx1">
                              <a:lumMod val="85000"/>
                              <a:lumOff val="15000"/>
                            </a:schemeClr>
                          </a:solidFill>
                        </a:rPr>
                        <a:t>linked</a:t>
                      </a:r>
                      <a:r>
                        <a:rPr lang="nl-NL" sz="1600" b="1" baseline="0" dirty="0">
                          <a:solidFill>
                            <a:schemeClr val="tx1">
                              <a:lumMod val="85000"/>
                              <a:lumOff val="15000"/>
                            </a:schemeClr>
                          </a:solidFill>
                        </a:rPr>
                        <a:t> to </a:t>
                      </a:r>
                      <a:r>
                        <a:rPr lang="nl-NL" sz="1600" b="1" baseline="0" dirty="0" err="1">
                          <a:solidFill>
                            <a:schemeClr val="tx1">
                              <a:lumMod val="85000"/>
                              <a:lumOff val="15000"/>
                            </a:schemeClr>
                          </a:solidFill>
                        </a:rPr>
                        <a:t>manure</a:t>
                      </a:r>
                      <a:r>
                        <a:rPr lang="nl-NL" sz="1600" b="1" baseline="0" dirty="0">
                          <a:solidFill>
                            <a:schemeClr val="tx1">
                              <a:lumMod val="85000"/>
                              <a:lumOff val="15000"/>
                            </a:schemeClr>
                          </a:solidFill>
                        </a:rPr>
                        <a:t> </a:t>
                      </a:r>
                      <a:r>
                        <a:rPr lang="nl-NL" sz="1600" b="1" baseline="0" dirty="0" err="1">
                          <a:solidFill>
                            <a:schemeClr val="tx1">
                              <a:lumMod val="85000"/>
                              <a:lumOff val="15000"/>
                            </a:schemeClr>
                          </a:solidFill>
                        </a:rPr>
                        <a:t>dig</a:t>
                      </a:r>
                      <a:r>
                        <a:rPr lang="nl-NL" sz="1600" b="1" baseline="0" dirty="0">
                          <a:solidFill>
                            <a:schemeClr val="tx1">
                              <a:lumMod val="85000"/>
                              <a:lumOff val="15000"/>
                            </a:schemeClr>
                          </a:solidFill>
                        </a:rPr>
                        <a:t>.)</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2013</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2014</a:t>
                      </a:r>
                      <a:endParaRPr lang="nl-NL" sz="1600" b="1"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2015</a:t>
                      </a:r>
                      <a:endParaRPr lang="nl-NL" sz="1600" b="1" dirty="0">
                        <a:solidFill>
                          <a:schemeClr val="tx1">
                            <a:lumMod val="85000"/>
                            <a:lumOff val="15000"/>
                          </a:schemeClr>
                        </a:solidFill>
                      </a:endParaRPr>
                    </a:p>
                  </a:txBody>
                  <a:tcPr/>
                </a:tc>
                <a:extLst>
                  <a:ext uri="{0D108BD9-81ED-4DB2-BD59-A6C34878D82A}">
                    <a16:rowId xmlns:a16="http://schemas.microsoft.com/office/drawing/2014/main" val="10000"/>
                  </a:ext>
                </a:extLst>
              </a:tr>
              <a:tr h="271265">
                <a:tc>
                  <a:txBody>
                    <a:bodyPr/>
                    <a:lstStyle/>
                    <a:p>
                      <a:r>
                        <a:rPr lang="nl-NL" sz="1600" baseline="0" dirty="0">
                          <a:solidFill>
                            <a:schemeClr val="tx1">
                              <a:lumMod val="85000"/>
                              <a:lumOff val="15000"/>
                            </a:schemeClr>
                          </a:solidFill>
                        </a:rPr>
                        <a:t># </a:t>
                      </a:r>
                      <a:r>
                        <a:rPr lang="nl-NL" sz="1600" baseline="0" dirty="0" err="1">
                          <a:solidFill>
                            <a:schemeClr val="tx1">
                              <a:lumMod val="85000"/>
                              <a:lumOff val="15000"/>
                            </a:schemeClr>
                          </a:solidFill>
                        </a:rPr>
                        <a:t>projects</a:t>
                      </a:r>
                      <a:r>
                        <a:rPr lang="nl-NL" sz="1600" baseline="0" dirty="0">
                          <a:solidFill>
                            <a:schemeClr val="tx1">
                              <a:lumMod val="85000"/>
                              <a:lumOff val="15000"/>
                            </a:schemeClr>
                          </a:solidFill>
                        </a:rPr>
                        <a:t> </a:t>
                      </a:r>
                      <a:r>
                        <a:rPr lang="nl-NL" sz="1600" baseline="0" dirty="0" err="1">
                          <a:solidFill>
                            <a:schemeClr val="tx1">
                              <a:lumMod val="85000"/>
                              <a:lumOff val="15000"/>
                            </a:schemeClr>
                          </a:solidFill>
                        </a:rPr>
                        <a:t>obtaining</a:t>
                      </a:r>
                      <a:r>
                        <a:rPr lang="nl-NL" sz="1600" baseline="0" dirty="0">
                          <a:solidFill>
                            <a:schemeClr val="tx1">
                              <a:lumMod val="85000"/>
                              <a:lumOff val="15000"/>
                            </a:schemeClr>
                          </a:solidFill>
                        </a:rPr>
                        <a:t> </a:t>
                      </a:r>
                      <a:r>
                        <a:rPr lang="nl-NL" sz="1600" baseline="0" dirty="0" err="1">
                          <a:solidFill>
                            <a:schemeClr val="tx1">
                              <a:lumMod val="85000"/>
                              <a:lumOff val="15000"/>
                            </a:schemeClr>
                          </a:solidFill>
                        </a:rPr>
                        <a:t>grant</a:t>
                      </a:r>
                      <a:endParaRPr lang="nl-NL" sz="1600" dirty="0">
                        <a:solidFill>
                          <a:schemeClr val="tx1">
                            <a:lumMod val="85000"/>
                            <a:lumOff val="15000"/>
                          </a:schemeClr>
                        </a:solidFill>
                      </a:endParaRPr>
                    </a:p>
                  </a:txBody>
                  <a:tcPr/>
                </a:tc>
                <a:tc>
                  <a:txBody>
                    <a:bodyPr/>
                    <a:lstStyle/>
                    <a:p>
                      <a:pPr algn="ctr"/>
                      <a:r>
                        <a:rPr lang="nl-NL" sz="1600" dirty="0">
                          <a:solidFill>
                            <a:schemeClr val="tx1">
                              <a:lumMod val="85000"/>
                              <a:lumOff val="15000"/>
                            </a:schemeClr>
                          </a:solidFill>
                        </a:rPr>
                        <a:t>33</a:t>
                      </a:r>
                    </a:p>
                  </a:txBody>
                  <a:tcPr/>
                </a:tc>
                <a:tc>
                  <a:txBody>
                    <a:bodyPr/>
                    <a:lstStyle/>
                    <a:p>
                      <a:pPr algn="ctr"/>
                      <a:r>
                        <a:rPr lang="nl-NL" sz="1600" dirty="0">
                          <a:solidFill>
                            <a:schemeClr val="tx1">
                              <a:lumMod val="85000"/>
                              <a:lumOff val="15000"/>
                            </a:schemeClr>
                          </a:solidFill>
                        </a:rPr>
                        <a:t>70</a:t>
                      </a:r>
                    </a:p>
                  </a:txBody>
                  <a:tcPr/>
                </a:tc>
                <a:tc>
                  <a:txBody>
                    <a:bodyPr/>
                    <a:lstStyle/>
                    <a:p>
                      <a:pPr algn="ctr"/>
                      <a:r>
                        <a:rPr lang="nl-NL" sz="1600" dirty="0">
                          <a:solidFill>
                            <a:schemeClr val="tx1">
                              <a:lumMod val="85000"/>
                              <a:lumOff val="15000"/>
                            </a:schemeClr>
                          </a:solidFill>
                        </a:rPr>
                        <a:t>3</a:t>
                      </a:r>
                    </a:p>
                  </a:txBody>
                  <a:tcPr/>
                </a:tc>
                <a:extLst>
                  <a:ext uri="{0D108BD9-81ED-4DB2-BD59-A6C34878D82A}">
                    <a16:rowId xmlns:a16="http://schemas.microsoft.com/office/drawing/2014/main" val="10001"/>
                  </a:ext>
                </a:extLst>
              </a:tr>
              <a:tr h="182489">
                <a:tc>
                  <a:txBody>
                    <a:bodyPr/>
                    <a:lstStyle/>
                    <a:p>
                      <a:r>
                        <a:rPr lang="nl-NL" sz="1600" dirty="0" err="1">
                          <a:solidFill>
                            <a:schemeClr val="tx1">
                              <a:lumMod val="85000"/>
                              <a:lumOff val="15000"/>
                            </a:schemeClr>
                          </a:solidFill>
                        </a:rPr>
                        <a:t>Subsidy</a:t>
                      </a:r>
                      <a:r>
                        <a:rPr lang="nl-NL" sz="1600" dirty="0">
                          <a:solidFill>
                            <a:schemeClr val="tx1">
                              <a:lumMod val="85000"/>
                              <a:lumOff val="15000"/>
                            </a:schemeClr>
                          </a:solidFill>
                        </a:rPr>
                        <a:t> claim </a:t>
                      </a:r>
                      <a:r>
                        <a:rPr lang="nl-NL" sz="1600" dirty="0" err="1">
                          <a:solidFill>
                            <a:schemeClr val="tx1">
                              <a:lumMod val="85000"/>
                              <a:lumOff val="15000"/>
                            </a:schemeClr>
                          </a:solidFill>
                        </a:rPr>
                        <a:t>total</a:t>
                      </a:r>
                      <a:r>
                        <a:rPr lang="nl-NL" sz="1600" dirty="0">
                          <a:solidFill>
                            <a:schemeClr val="tx1">
                              <a:lumMod val="85000"/>
                              <a:lumOff val="15000"/>
                            </a:schemeClr>
                          </a:solidFill>
                        </a:rPr>
                        <a:t> (</a:t>
                      </a:r>
                      <a:r>
                        <a:rPr lang="nl-NL" sz="1600" dirty="0" err="1">
                          <a:solidFill>
                            <a:schemeClr val="tx1">
                              <a:lumMod val="85000"/>
                              <a:lumOff val="15000"/>
                            </a:schemeClr>
                          </a:solidFill>
                        </a:rPr>
                        <a:t>bln</a:t>
                      </a:r>
                      <a:r>
                        <a:rPr lang="nl-NL" sz="1600" dirty="0">
                          <a:solidFill>
                            <a:schemeClr val="tx1">
                              <a:lumMod val="85000"/>
                              <a:lumOff val="15000"/>
                            </a:schemeClr>
                          </a:solidFill>
                        </a:rPr>
                        <a:t>. EUR)</a:t>
                      </a:r>
                    </a:p>
                  </a:txBody>
                  <a:tcPr/>
                </a:tc>
                <a:tc>
                  <a:txBody>
                    <a:bodyPr/>
                    <a:lstStyle/>
                    <a:p>
                      <a:pPr algn="ctr"/>
                      <a:r>
                        <a:rPr lang="nl-NL" sz="1600" b="0" dirty="0">
                          <a:solidFill>
                            <a:schemeClr val="tx1">
                              <a:lumMod val="85000"/>
                              <a:lumOff val="15000"/>
                            </a:schemeClr>
                          </a:solidFill>
                        </a:rPr>
                        <a:t>0,342</a:t>
                      </a:r>
                    </a:p>
                  </a:txBody>
                  <a:tcPr/>
                </a:tc>
                <a:tc>
                  <a:txBody>
                    <a:bodyPr/>
                    <a:lstStyle/>
                    <a:p>
                      <a:pPr algn="ctr"/>
                      <a:r>
                        <a:rPr lang="nl-NL" sz="1600" b="0" dirty="0">
                          <a:solidFill>
                            <a:schemeClr val="tx1">
                              <a:lumMod val="85000"/>
                              <a:lumOff val="15000"/>
                            </a:schemeClr>
                          </a:solidFill>
                        </a:rPr>
                        <a:t>1,128</a:t>
                      </a:r>
                    </a:p>
                  </a:txBody>
                  <a:tcPr/>
                </a:tc>
                <a:tc>
                  <a:txBody>
                    <a:bodyPr/>
                    <a:lstStyle/>
                    <a:p>
                      <a:pPr algn="ctr"/>
                      <a:r>
                        <a:rPr lang="nl-NL" sz="1600" b="0" dirty="0">
                          <a:solidFill>
                            <a:schemeClr val="tx1">
                              <a:lumMod val="85000"/>
                              <a:lumOff val="15000"/>
                            </a:schemeClr>
                          </a:solidFill>
                        </a:rPr>
                        <a:t>-</a:t>
                      </a:r>
                    </a:p>
                  </a:txBody>
                  <a:tcPr/>
                </a:tc>
                <a:extLst>
                  <a:ext uri="{0D108BD9-81ED-4DB2-BD59-A6C34878D82A}">
                    <a16:rowId xmlns:a16="http://schemas.microsoft.com/office/drawing/2014/main" val="10002"/>
                  </a:ext>
                </a:extLst>
              </a:tr>
            </a:tbl>
          </a:graphicData>
        </a:graphic>
      </p:graphicFrame>
      <p:sp>
        <p:nvSpPr>
          <p:cNvPr id="10" name="Tijdelijke aanduiding voor inhoud 2"/>
          <p:cNvSpPr>
            <a:spLocks noGrp="1"/>
          </p:cNvSpPr>
          <p:nvPr>
            <p:ph idx="1"/>
          </p:nvPr>
        </p:nvSpPr>
        <p:spPr>
          <a:xfrm>
            <a:off x="457200" y="4941168"/>
            <a:ext cx="8229600" cy="1008112"/>
          </a:xfrm>
        </p:spPr>
        <p:txBody>
          <a:bodyPr>
            <a:normAutofit fontScale="92500" lnSpcReduction="20000"/>
          </a:bodyPr>
          <a:lstStyle/>
          <a:p>
            <a:r>
              <a:rPr lang="nl-NL" sz="2400" dirty="0">
                <a:solidFill>
                  <a:schemeClr val="tx1">
                    <a:lumMod val="85000"/>
                    <a:lumOff val="15000"/>
                  </a:schemeClr>
                </a:solidFill>
              </a:rPr>
              <a:t>Project </a:t>
            </a:r>
            <a:r>
              <a:rPr lang="nl-NL" sz="2400" dirty="0" err="1">
                <a:solidFill>
                  <a:schemeClr val="tx1">
                    <a:lumMod val="85000"/>
                    <a:lumOff val="15000"/>
                  </a:schemeClr>
                </a:solidFill>
              </a:rPr>
              <a:t>default</a:t>
            </a:r>
            <a:r>
              <a:rPr lang="nl-NL" sz="2400" dirty="0">
                <a:solidFill>
                  <a:schemeClr val="tx1">
                    <a:lumMod val="85000"/>
                    <a:lumOff val="15000"/>
                  </a:schemeClr>
                </a:solidFill>
              </a:rPr>
              <a:t> </a:t>
            </a:r>
            <a:r>
              <a:rPr lang="nl-NL" sz="2400" dirty="0" err="1">
                <a:solidFill>
                  <a:schemeClr val="tx1">
                    <a:lumMod val="85000"/>
                    <a:lumOff val="15000"/>
                  </a:schemeClr>
                </a:solidFill>
              </a:rPr>
              <a:t>rate</a:t>
            </a:r>
            <a:r>
              <a:rPr lang="nl-NL" sz="2400" dirty="0">
                <a:solidFill>
                  <a:schemeClr val="tx1">
                    <a:lumMod val="85000"/>
                    <a:lumOff val="15000"/>
                  </a:schemeClr>
                </a:solidFill>
              </a:rPr>
              <a:t> </a:t>
            </a:r>
            <a:r>
              <a:rPr lang="nl-NL" sz="2400" dirty="0" err="1">
                <a:solidFill>
                  <a:schemeClr val="tx1">
                    <a:lumMod val="85000"/>
                    <a:lumOff val="15000"/>
                  </a:schemeClr>
                </a:solidFill>
              </a:rPr>
              <a:t>can</a:t>
            </a:r>
            <a:r>
              <a:rPr lang="nl-NL" sz="2400" dirty="0">
                <a:solidFill>
                  <a:schemeClr val="tx1">
                    <a:lumMod val="85000"/>
                    <a:lumOff val="15000"/>
                  </a:schemeClr>
                </a:solidFill>
              </a:rPr>
              <a:t> </a:t>
            </a:r>
            <a:r>
              <a:rPr lang="nl-NL" sz="2400" dirty="0" err="1">
                <a:solidFill>
                  <a:schemeClr val="tx1">
                    <a:lumMod val="85000"/>
                    <a:lumOff val="15000"/>
                  </a:schemeClr>
                </a:solidFill>
              </a:rPr>
              <a:t>be</a:t>
            </a:r>
            <a:r>
              <a:rPr lang="nl-NL" sz="2400" dirty="0">
                <a:solidFill>
                  <a:schemeClr val="tx1">
                    <a:lumMod val="85000"/>
                    <a:lumOff val="15000"/>
                  </a:schemeClr>
                </a:solidFill>
              </a:rPr>
              <a:t> </a:t>
            </a:r>
            <a:r>
              <a:rPr lang="nl-NL" sz="2400" dirty="0" err="1">
                <a:solidFill>
                  <a:schemeClr val="tx1">
                    <a:lumMod val="85000"/>
                    <a:lumOff val="15000"/>
                  </a:schemeClr>
                </a:solidFill>
              </a:rPr>
              <a:t>well</a:t>
            </a:r>
            <a:r>
              <a:rPr lang="nl-NL" sz="2400" dirty="0">
                <a:solidFill>
                  <a:schemeClr val="tx1">
                    <a:lumMod val="85000"/>
                    <a:lumOff val="15000"/>
                  </a:schemeClr>
                </a:solidFill>
              </a:rPr>
              <a:t> over 50%</a:t>
            </a:r>
          </a:p>
          <a:p>
            <a:r>
              <a:rPr lang="nl-NL" sz="2400" dirty="0">
                <a:solidFill>
                  <a:schemeClr val="tx1">
                    <a:lumMod val="85000"/>
                    <a:lumOff val="15000"/>
                  </a:schemeClr>
                </a:solidFill>
              </a:rPr>
              <a:t>AD </a:t>
            </a:r>
            <a:r>
              <a:rPr lang="nl-NL" sz="2400" dirty="0" err="1">
                <a:solidFill>
                  <a:schemeClr val="tx1">
                    <a:lumMod val="85000"/>
                    <a:lumOff val="15000"/>
                  </a:schemeClr>
                </a:solidFill>
              </a:rPr>
              <a:t>with</a:t>
            </a:r>
            <a:r>
              <a:rPr lang="nl-NL" sz="2400" dirty="0">
                <a:solidFill>
                  <a:schemeClr val="tx1">
                    <a:lumMod val="85000"/>
                    <a:lumOff val="15000"/>
                  </a:schemeClr>
                </a:solidFill>
              </a:rPr>
              <a:t> high </a:t>
            </a:r>
            <a:r>
              <a:rPr lang="nl-NL" sz="2400" dirty="0" err="1">
                <a:solidFill>
                  <a:schemeClr val="tx1">
                    <a:lumMod val="85000"/>
                    <a:lumOff val="15000"/>
                  </a:schemeClr>
                </a:solidFill>
              </a:rPr>
              <a:t>shares</a:t>
            </a:r>
            <a:r>
              <a:rPr lang="nl-NL" sz="2400" dirty="0">
                <a:solidFill>
                  <a:schemeClr val="tx1">
                    <a:lumMod val="85000"/>
                    <a:lumOff val="15000"/>
                  </a:schemeClr>
                </a:solidFill>
              </a:rPr>
              <a:t> of </a:t>
            </a:r>
            <a:r>
              <a:rPr lang="nl-NL" sz="2400" dirty="0" err="1">
                <a:solidFill>
                  <a:schemeClr val="tx1">
                    <a:lumMod val="85000"/>
                    <a:lumOff val="15000"/>
                  </a:schemeClr>
                </a:solidFill>
              </a:rPr>
              <a:t>manure</a:t>
            </a:r>
            <a:r>
              <a:rPr lang="nl-NL" sz="2400" dirty="0">
                <a:solidFill>
                  <a:schemeClr val="tx1">
                    <a:lumMod val="85000"/>
                    <a:lumOff val="15000"/>
                  </a:schemeClr>
                </a:solidFill>
              </a:rPr>
              <a:t> is </a:t>
            </a:r>
            <a:r>
              <a:rPr lang="nl-NL" sz="2400" dirty="0" err="1">
                <a:solidFill>
                  <a:schemeClr val="tx1">
                    <a:lumMod val="85000"/>
                    <a:lumOff val="15000"/>
                  </a:schemeClr>
                </a:solidFill>
              </a:rPr>
              <a:t>not</a:t>
            </a:r>
            <a:r>
              <a:rPr lang="nl-NL" sz="2400" dirty="0">
                <a:solidFill>
                  <a:schemeClr val="tx1">
                    <a:lumMod val="85000"/>
                    <a:lumOff val="15000"/>
                  </a:schemeClr>
                </a:solidFill>
              </a:rPr>
              <a:t> </a:t>
            </a:r>
            <a:r>
              <a:rPr lang="nl-NL" sz="2400" dirty="0" err="1">
                <a:solidFill>
                  <a:schemeClr val="tx1">
                    <a:lumMod val="85000"/>
                    <a:lumOff val="15000"/>
                  </a:schemeClr>
                </a:solidFill>
              </a:rPr>
              <a:t>cost-competitive</a:t>
            </a:r>
            <a:r>
              <a:rPr lang="nl-NL" sz="2400" dirty="0">
                <a:solidFill>
                  <a:schemeClr val="tx1">
                    <a:lumMod val="85000"/>
                    <a:lumOff val="15000"/>
                  </a:schemeClr>
                </a:solidFill>
              </a:rPr>
              <a:t> in </a:t>
            </a:r>
            <a:r>
              <a:rPr lang="nl-NL" sz="2400" dirty="0" err="1">
                <a:solidFill>
                  <a:schemeClr val="tx1">
                    <a:lumMod val="85000"/>
                    <a:lumOff val="15000"/>
                  </a:schemeClr>
                </a:solidFill>
              </a:rPr>
              <a:t>terms</a:t>
            </a:r>
            <a:r>
              <a:rPr lang="nl-NL" sz="2400" dirty="0">
                <a:solidFill>
                  <a:schemeClr val="tx1">
                    <a:lumMod val="85000"/>
                    <a:lumOff val="15000"/>
                  </a:schemeClr>
                </a:solidFill>
              </a:rPr>
              <a:t> of </a:t>
            </a:r>
            <a:r>
              <a:rPr lang="nl-NL" sz="2400" dirty="0" err="1">
                <a:solidFill>
                  <a:schemeClr val="tx1">
                    <a:lumMod val="85000"/>
                    <a:lumOff val="15000"/>
                  </a:schemeClr>
                </a:solidFill>
              </a:rPr>
              <a:t>lowest</a:t>
            </a:r>
            <a:r>
              <a:rPr lang="nl-NL" sz="2400" dirty="0">
                <a:solidFill>
                  <a:schemeClr val="tx1">
                    <a:lumMod val="85000"/>
                    <a:lumOff val="15000"/>
                  </a:schemeClr>
                </a:solidFill>
              </a:rPr>
              <a:t> </a:t>
            </a:r>
            <a:r>
              <a:rPr lang="nl-NL" sz="2400" dirty="0" err="1">
                <a:solidFill>
                  <a:schemeClr val="tx1">
                    <a:lumMod val="85000"/>
                    <a:lumOff val="15000"/>
                  </a:schemeClr>
                </a:solidFill>
              </a:rPr>
              <a:t>production</a:t>
            </a:r>
            <a:r>
              <a:rPr lang="nl-NL" sz="2400" dirty="0">
                <a:solidFill>
                  <a:schemeClr val="tx1">
                    <a:lumMod val="85000"/>
                    <a:lumOff val="15000"/>
                  </a:schemeClr>
                </a:solidFill>
              </a:rPr>
              <a:t> </a:t>
            </a:r>
            <a:r>
              <a:rPr lang="nl-NL" sz="2400" dirty="0" err="1">
                <a:solidFill>
                  <a:schemeClr val="tx1">
                    <a:lumMod val="85000"/>
                    <a:lumOff val="15000"/>
                  </a:schemeClr>
                </a:solidFill>
              </a:rPr>
              <a:t>cost</a:t>
            </a:r>
            <a:r>
              <a:rPr lang="nl-NL" sz="2400" dirty="0">
                <a:solidFill>
                  <a:schemeClr val="tx1">
                    <a:lumMod val="85000"/>
                    <a:lumOff val="15000"/>
                  </a:schemeClr>
                </a:solidFill>
              </a:rPr>
              <a:t> per unit of </a:t>
            </a:r>
            <a:r>
              <a:rPr lang="nl-NL" sz="2400" dirty="0" err="1">
                <a:solidFill>
                  <a:schemeClr val="tx1">
                    <a:lumMod val="85000"/>
                    <a:lumOff val="15000"/>
                  </a:schemeClr>
                </a:solidFill>
              </a:rPr>
              <a:t>energy</a:t>
            </a:r>
            <a:endParaRPr lang="nl-NL" sz="2000" dirty="0">
              <a:solidFill>
                <a:schemeClr val="tx1">
                  <a:lumMod val="85000"/>
                  <a:lumOff val="15000"/>
                </a:schemeClr>
              </a:solidFill>
            </a:endParaRPr>
          </a:p>
          <a:p>
            <a:pPr lvl="1"/>
            <a:endParaRPr lang="nl-NL" sz="2000" dirty="0">
              <a:solidFill>
                <a:schemeClr val="tx1">
                  <a:lumMod val="85000"/>
                  <a:lumOff val="15000"/>
                </a:schemeClr>
              </a:solidFill>
            </a:endParaRPr>
          </a:p>
          <a:p>
            <a:pPr lvl="3"/>
            <a:endParaRPr lang="nl-NL" sz="1200" dirty="0">
              <a:solidFill>
                <a:schemeClr val="tx1">
                  <a:lumMod val="85000"/>
                  <a:lumOff val="1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err="1">
                <a:solidFill>
                  <a:srgbClr val="008000"/>
                </a:solidFill>
              </a:rPr>
              <a:t>Methane</a:t>
            </a:r>
            <a:r>
              <a:rPr lang="nl-NL" sz="2800" b="1" dirty="0">
                <a:solidFill>
                  <a:srgbClr val="008000"/>
                </a:solidFill>
              </a:rPr>
              <a:t> </a:t>
            </a:r>
            <a:r>
              <a:rPr lang="nl-NL" sz="2800" b="1" dirty="0" err="1">
                <a:solidFill>
                  <a:srgbClr val="008000"/>
                </a:solidFill>
              </a:rPr>
              <a:t>Conversion</a:t>
            </a:r>
            <a:r>
              <a:rPr lang="nl-NL" sz="2800" b="1" dirty="0">
                <a:solidFill>
                  <a:srgbClr val="008000"/>
                </a:solidFill>
              </a:rPr>
              <a:t> Factor</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22</a:t>
            </a:fld>
            <a:endParaRPr lang="pl-PL"/>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68760"/>
            <a:ext cx="8784975"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VOOR MILIEUPROBLEMEN HEBBEN WE DOELEN</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3</a:t>
            </a:fld>
            <a:endParaRPr lang="pl-PL" dirty="0"/>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5" name="Tijdelijke aanduiding voor inhoud 4"/>
          <p:cNvSpPr>
            <a:spLocks noGrp="1"/>
          </p:cNvSpPr>
          <p:nvPr>
            <p:ph idx="1"/>
          </p:nvPr>
        </p:nvSpPr>
        <p:spPr>
          <a:xfrm>
            <a:off x="457200" y="1207293"/>
            <a:ext cx="8229600" cy="4525963"/>
          </a:xfrm>
        </p:spPr>
        <p:txBody>
          <a:bodyPr>
            <a:normAutofit/>
          </a:bodyPr>
          <a:lstStyle/>
          <a:p>
            <a:r>
              <a:rPr lang="nl-NL" sz="2000" dirty="0">
                <a:solidFill>
                  <a:schemeClr val="tx1">
                    <a:lumMod val="85000"/>
                    <a:lumOff val="15000"/>
                  </a:schemeClr>
                </a:solidFill>
              </a:rPr>
              <a:t>Doelen? Ja. Hoe bindend zijn ze?</a:t>
            </a:r>
          </a:p>
          <a:p>
            <a:r>
              <a:rPr lang="nl-NL" sz="2000" dirty="0">
                <a:solidFill>
                  <a:schemeClr val="tx1">
                    <a:lumMod val="85000"/>
                    <a:lumOff val="15000"/>
                  </a:schemeClr>
                </a:solidFill>
              </a:rPr>
              <a:t>Positieve en/of negatieve neveneffecten? Of kunnen we alle doelen tegelijkertijd realiseren? </a:t>
            </a:r>
          </a:p>
        </p:txBody>
      </p:sp>
      <p:graphicFrame>
        <p:nvGraphicFramePr>
          <p:cNvPr id="6" name="Tabel 5"/>
          <p:cNvGraphicFramePr>
            <a:graphicFrameLocks noGrp="1"/>
          </p:cNvGraphicFramePr>
          <p:nvPr>
            <p:extLst>
              <p:ext uri="{D42A27DB-BD31-4B8C-83A1-F6EECF244321}">
                <p14:modId xmlns:p14="http://schemas.microsoft.com/office/powerpoint/2010/main" val="3358755125"/>
              </p:ext>
            </p:extLst>
          </p:nvPr>
        </p:nvGraphicFramePr>
        <p:xfrm>
          <a:off x="180727" y="2420888"/>
          <a:ext cx="8783762" cy="3225691"/>
        </p:xfrm>
        <a:graphic>
          <a:graphicData uri="http://schemas.openxmlformats.org/drawingml/2006/table">
            <a:tbl>
              <a:tblPr>
                <a:tableStyleId>{793D81CF-94F2-401A-BA57-92F5A7B2D0C5}</a:tableStyleId>
              </a:tblPr>
              <a:tblGrid>
                <a:gridCol w="2519065">
                  <a:extLst>
                    <a:ext uri="{9D8B030D-6E8A-4147-A177-3AD203B41FA5}">
                      <a16:colId xmlns:a16="http://schemas.microsoft.com/office/drawing/2014/main" val="20000"/>
                    </a:ext>
                  </a:extLst>
                </a:gridCol>
                <a:gridCol w="1080121">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1368153">
                  <a:extLst>
                    <a:ext uri="{9D8B030D-6E8A-4147-A177-3AD203B41FA5}">
                      <a16:colId xmlns:a16="http://schemas.microsoft.com/office/drawing/2014/main" val="20004"/>
                    </a:ext>
                  </a:extLst>
                </a:gridCol>
                <a:gridCol w="2448271">
                  <a:extLst>
                    <a:ext uri="{9D8B030D-6E8A-4147-A177-3AD203B41FA5}">
                      <a16:colId xmlns:a16="http://schemas.microsoft.com/office/drawing/2014/main" val="20005"/>
                    </a:ext>
                  </a:extLst>
                </a:gridCol>
              </a:tblGrid>
              <a:tr h="403156">
                <a:tc>
                  <a:txBody>
                    <a:bodyPr/>
                    <a:lstStyle/>
                    <a:p>
                      <a:pPr algn="l" fontAlgn="b"/>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ctr" fontAlgn="b"/>
                      <a:r>
                        <a:rPr lang="en-GB" sz="2000" b="1" u="none" strike="noStrike" dirty="0">
                          <a:solidFill>
                            <a:schemeClr val="bg1"/>
                          </a:solidFill>
                          <a:effectLst/>
                        </a:rPr>
                        <a:t>Current</a:t>
                      </a:r>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ctr" fontAlgn="b"/>
                      <a:r>
                        <a:rPr lang="en-GB" sz="2000" b="1" u="none" strike="noStrike" dirty="0">
                          <a:solidFill>
                            <a:schemeClr val="bg1"/>
                          </a:solidFill>
                          <a:effectLst/>
                        </a:rPr>
                        <a:t>2020</a:t>
                      </a:r>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ctr" fontAlgn="b"/>
                      <a:r>
                        <a:rPr lang="en-GB" sz="2000" b="1" u="none" strike="noStrike" dirty="0">
                          <a:solidFill>
                            <a:schemeClr val="bg1"/>
                          </a:solidFill>
                          <a:effectLst/>
                        </a:rPr>
                        <a:t>2030</a:t>
                      </a:r>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ctr" fontAlgn="b"/>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tc>
                  <a:txBody>
                    <a:bodyPr/>
                    <a:lstStyle/>
                    <a:p>
                      <a:pPr algn="l" fontAlgn="b"/>
                      <a:endParaRPr lang="en-GB" sz="2000" b="1" i="0" u="none" strike="noStrike" dirty="0">
                        <a:solidFill>
                          <a:schemeClr val="bg1"/>
                        </a:solidFill>
                        <a:effectLst/>
                        <a:latin typeface="Calibri" panose="020F0502020204030204" pitchFamily="34" charset="0"/>
                      </a:endParaRPr>
                    </a:p>
                  </a:txBody>
                  <a:tcPr marL="9525" marR="9525" marT="9525" marB="0" anchor="b">
                    <a:solidFill>
                      <a:srgbClr val="008000"/>
                    </a:solidFill>
                  </a:tcPr>
                </a:tc>
                <a:extLst>
                  <a:ext uri="{0D108BD9-81ED-4DB2-BD59-A6C34878D82A}">
                    <a16:rowId xmlns:a16="http://schemas.microsoft.com/office/drawing/2014/main" val="10000"/>
                  </a:ext>
                </a:extLst>
              </a:tr>
              <a:tr h="403156">
                <a:tc>
                  <a:txBody>
                    <a:bodyPr/>
                    <a:lstStyle/>
                    <a:p>
                      <a:pPr algn="l" fontAlgn="b"/>
                      <a:r>
                        <a:rPr lang="en-GB" sz="1800" b="1" u="none" strike="noStrike" dirty="0">
                          <a:effectLst/>
                        </a:rPr>
                        <a:t>Renewable energy</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0000"/>
                          </a:solidFill>
                          <a:effectLst/>
                        </a:rPr>
                        <a:t>5,60%</a:t>
                      </a:r>
                      <a:endParaRPr lang="en-GB"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14%</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Gross final energy</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RED Directive</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403156">
                <a:tc>
                  <a:txBody>
                    <a:bodyPr/>
                    <a:lstStyle/>
                    <a:p>
                      <a:pPr algn="l" fontAlgn="b"/>
                      <a:r>
                        <a:rPr lang="en-GB" sz="1800" b="1" u="none" strike="noStrike" dirty="0">
                          <a:effectLst/>
                        </a:rPr>
                        <a:t>Non-ETS</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008000"/>
                          </a:solidFill>
                          <a:effectLst/>
                        </a:rPr>
                        <a:t>97,9</a:t>
                      </a:r>
                      <a:endParaRPr lang="en-GB" sz="1800" b="1" i="0" u="none" strike="noStrike" dirty="0">
                        <a:solidFill>
                          <a:srgbClr val="008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111,6</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Mt CO</a:t>
                      </a:r>
                      <a:r>
                        <a:rPr lang="en-GB" sz="1200" u="none" strike="noStrike" baseline="-25000" dirty="0">
                          <a:effectLst/>
                        </a:rPr>
                        <a:t>2</a:t>
                      </a:r>
                      <a:r>
                        <a:rPr lang="en-GB" sz="1200" u="none" strike="noStrike" dirty="0">
                          <a:effectLst/>
                        </a:rPr>
                        <a:t>-eq.</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Effort Sharing Decision</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74708">
                <a:tc>
                  <a:txBody>
                    <a:bodyPr/>
                    <a:lstStyle/>
                    <a:p>
                      <a:pPr algn="l" fontAlgn="b"/>
                      <a:r>
                        <a:rPr lang="en-GB" sz="1800" b="1" u="none" strike="noStrike" dirty="0">
                          <a:effectLst/>
                        </a:rPr>
                        <a:t>Non CO</a:t>
                      </a:r>
                      <a:r>
                        <a:rPr lang="en-GB" sz="1800" b="1" u="none" strike="noStrike" baseline="-25000" dirty="0">
                          <a:effectLst/>
                        </a:rPr>
                        <a:t>2</a:t>
                      </a:r>
                      <a:r>
                        <a:rPr lang="en-GB" sz="1800" b="1" u="none" strike="noStrike" dirty="0">
                          <a:effectLst/>
                        </a:rPr>
                        <a:t>-in agriculture</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C000"/>
                          </a:solidFill>
                          <a:effectLst/>
                        </a:rPr>
                        <a:t>19</a:t>
                      </a:r>
                      <a:endParaRPr lang="en-GB" sz="1800" b="1" i="0" u="none" strike="noStrike" dirty="0">
                        <a:solidFill>
                          <a:srgbClr val="FFC000"/>
                        </a:solidFill>
                        <a:effectLst/>
                        <a:latin typeface="Calibri" panose="020F0502020204030204" pitchFamily="34" charset="0"/>
                      </a:endParaRPr>
                    </a:p>
                  </a:txBody>
                  <a:tcPr marL="9525" marR="9525" marT="9525" marB="0" anchor="b"/>
                </a:tc>
                <a:tc>
                  <a:txBody>
                    <a:bodyPr/>
                    <a:lstStyle/>
                    <a:p>
                      <a:pPr algn="ctr" fontAlgn="b"/>
                      <a:r>
                        <a:rPr lang="en-GB" sz="1800" u="none" strike="noStrike">
                          <a:effectLst/>
                        </a:rPr>
                        <a:t>16</a:t>
                      </a:r>
                      <a:endParaRPr lang="en-GB" sz="1800" b="0" i="0" u="none" strike="noStrike">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Mt CO</a:t>
                      </a:r>
                      <a:r>
                        <a:rPr lang="en-GB" sz="1200" u="none" strike="noStrike" baseline="-25000" dirty="0">
                          <a:effectLst/>
                        </a:rPr>
                        <a:t>2</a:t>
                      </a:r>
                      <a:r>
                        <a:rPr lang="en-GB" sz="1200" u="none" strike="noStrike" dirty="0">
                          <a:effectLst/>
                        </a:rPr>
                        <a:t>-eq.</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Agro Covenant</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32047">
                <a:tc>
                  <a:txBody>
                    <a:bodyPr/>
                    <a:lstStyle/>
                    <a:p>
                      <a:pPr algn="l" fontAlgn="b"/>
                      <a:r>
                        <a:rPr lang="en-GB" sz="1800" b="1" u="none" strike="noStrike" dirty="0">
                          <a:effectLst/>
                        </a:rPr>
                        <a:t>Air – ammonia (national)</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C000"/>
                          </a:solidFill>
                          <a:effectLst/>
                        </a:rPr>
                        <a:t>138</a:t>
                      </a:r>
                      <a:endParaRPr lang="en-GB" sz="1800" b="1" i="0" u="none" strike="noStrike" dirty="0">
                        <a:solidFill>
                          <a:srgbClr val="FFC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139,2</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120</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Kt</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Clean Air Policy Package</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03156">
                <a:tc>
                  <a:txBody>
                    <a:bodyPr/>
                    <a:lstStyle/>
                    <a:p>
                      <a:pPr algn="l" fontAlgn="b"/>
                      <a:r>
                        <a:rPr lang="en-GB" sz="1800" b="1" u="none" strike="noStrike" dirty="0">
                          <a:effectLst/>
                        </a:rPr>
                        <a:t>Air - methane (national)</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C000"/>
                          </a:solidFill>
                          <a:effectLst/>
                        </a:rPr>
                        <a:t>19</a:t>
                      </a:r>
                      <a:endParaRPr lang="en-GB" sz="1800" b="1" i="0" u="none" strike="noStrike" dirty="0">
                        <a:solidFill>
                          <a:srgbClr val="FFC000"/>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13,4</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Mt CO</a:t>
                      </a:r>
                      <a:r>
                        <a:rPr lang="en-GB" sz="1200" u="none" strike="noStrike" baseline="-25000" dirty="0">
                          <a:effectLst/>
                        </a:rPr>
                        <a:t>2</a:t>
                      </a:r>
                      <a:r>
                        <a:rPr lang="en-GB" sz="1200" u="none" strike="noStrike" dirty="0">
                          <a:effectLst/>
                        </a:rPr>
                        <a:t>-eq.</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Clean Air Policy Package</a:t>
                      </a:r>
                      <a:endParaRPr lang="en-GB" sz="1800" b="0" i="0" u="none" strike="noStrike">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03156">
                <a:tc>
                  <a:txBody>
                    <a:bodyPr/>
                    <a:lstStyle/>
                    <a:p>
                      <a:pPr algn="l" fontAlgn="b"/>
                      <a:r>
                        <a:rPr lang="en-GB" sz="1800" b="1" u="none" strike="noStrike" dirty="0">
                          <a:effectLst/>
                        </a:rPr>
                        <a:t>Phosphates (national)</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0000"/>
                          </a:solidFill>
                          <a:effectLst/>
                        </a:rPr>
                        <a:t>176,3</a:t>
                      </a:r>
                      <a:endParaRPr lang="en-GB"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GB" sz="1800" u="none" strike="noStrike" dirty="0">
                          <a:effectLst/>
                        </a:rPr>
                        <a:t>172,9</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err="1">
                          <a:effectLst/>
                        </a:rPr>
                        <a:t>Mln</a:t>
                      </a:r>
                      <a:r>
                        <a:rPr lang="en-GB" sz="1200" u="none" strike="noStrike" dirty="0">
                          <a:effectLst/>
                        </a:rPr>
                        <a:t>. kg</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Nitrates Directive</a:t>
                      </a:r>
                      <a:endParaRPr lang="en-GB" sz="1800" b="0" i="0" u="none" strike="noStrike">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403156">
                <a:tc>
                  <a:txBody>
                    <a:bodyPr/>
                    <a:lstStyle/>
                    <a:p>
                      <a:pPr algn="l" fontAlgn="b"/>
                      <a:r>
                        <a:rPr lang="en-GB" sz="1800" b="1" u="none" strike="noStrike" dirty="0">
                          <a:effectLst/>
                        </a:rPr>
                        <a:t>Phosphates (dairy)</a:t>
                      </a:r>
                      <a:endParaRPr lang="en-GB" sz="1800" b="1"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800" b="1" u="none" strike="noStrike" dirty="0">
                          <a:solidFill>
                            <a:srgbClr val="FF0000"/>
                          </a:solidFill>
                          <a:effectLst/>
                        </a:rPr>
                        <a:t>86,1</a:t>
                      </a:r>
                      <a:endParaRPr lang="en-GB"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GB" sz="1800" u="none" strike="noStrike">
                          <a:effectLst/>
                        </a:rPr>
                        <a:t>84,9</a:t>
                      </a:r>
                      <a:endParaRPr lang="en-GB" sz="1800" b="0" i="0" u="none" strike="noStrike">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ctr" fontAlgn="b"/>
                      <a:r>
                        <a:rPr lang="en-GB" sz="1200" u="none" strike="noStrike" dirty="0" err="1">
                          <a:effectLst/>
                        </a:rPr>
                        <a:t>Mln</a:t>
                      </a:r>
                      <a:r>
                        <a:rPr lang="en-GB" sz="1200" u="none" strike="noStrike" dirty="0">
                          <a:effectLst/>
                        </a:rPr>
                        <a:t>. kg</a:t>
                      </a:r>
                      <a:endParaRPr lang="en-GB" sz="12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Dairy sector Covenant</a:t>
                      </a:r>
                      <a:endParaRPr lang="en-GB" sz="1800" b="0" i="0" u="none" strike="noStrike" dirty="0">
                        <a:solidFill>
                          <a:schemeClr val="tx1">
                            <a:lumMod val="85000"/>
                            <a:lumOff val="1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1293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160728614"/>
              </p:ext>
            </p:extLst>
          </p:nvPr>
        </p:nvGraphicFramePr>
        <p:xfrm>
          <a:off x="457200" y="1387728"/>
          <a:ext cx="8229600" cy="211328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70840">
                <a:tc>
                  <a:txBody>
                    <a:bodyPr/>
                    <a:lstStyle/>
                    <a:p>
                      <a:r>
                        <a:rPr lang="nl-NL" b="1" dirty="0">
                          <a:solidFill>
                            <a:schemeClr val="bg1"/>
                          </a:solidFill>
                        </a:rPr>
                        <a:t>Niet CO2 emissies landbouw</a:t>
                      </a:r>
                      <a:endParaRPr lang="en-GB" b="1" dirty="0">
                        <a:solidFill>
                          <a:schemeClr val="bg1"/>
                        </a:solidFill>
                      </a:endParaRPr>
                    </a:p>
                  </a:txBody>
                  <a:tcPr>
                    <a:solidFill>
                      <a:srgbClr val="008000"/>
                    </a:solidFill>
                  </a:tcPr>
                </a:tc>
                <a:tc>
                  <a:txBody>
                    <a:bodyPr/>
                    <a:lstStyle/>
                    <a:p>
                      <a:pPr algn="ctr"/>
                      <a:r>
                        <a:rPr lang="nl-NL" b="1" dirty="0">
                          <a:solidFill>
                            <a:schemeClr val="bg1"/>
                          </a:solidFill>
                        </a:rPr>
                        <a:t>Mt CO</a:t>
                      </a:r>
                      <a:r>
                        <a:rPr lang="nl-NL" b="1" baseline="-25000" dirty="0">
                          <a:solidFill>
                            <a:schemeClr val="bg1"/>
                          </a:solidFill>
                        </a:rPr>
                        <a:t>2</a:t>
                      </a:r>
                      <a:r>
                        <a:rPr lang="nl-NL" b="1" dirty="0">
                          <a:solidFill>
                            <a:schemeClr val="bg1"/>
                          </a:solidFill>
                        </a:rPr>
                        <a:t>-eq.</a:t>
                      </a:r>
                    </a:p>
                    <a:p>
                      <a:pPr algn="ctr"/>
                      <a:r>
                        <a:rPr lang="nl-NL" b="1" dirty="0">
                          <a:solidFill>
                            <a:schemeClr val="bg1"/>
                          </a:solidFill>
                        </a:rPr>
                        <a:t>CH</a:t>
                      </a:r>
                      <a:r>
                        <a:rPr lang="nl-NL" b="1" baseline="-25000" dirty="0">
                          <a:solidFill>
                            <a:schemeClr val="bg1"/>
                          </a:solidFill>
                        </a:rPr>
                        <a:t>4</a:t>
                      </a:r>
                      <a:endParaRPr lang="en-GB" b="1" baseline="-25000" dirty="0">
                        <a:solidFill>
                          <a:schemeClr val="bg1"/>
                        </a:solidFill>
                      </a:endParaRPr>
                    </a:p>
                  </a:txBody>
                  <a:tcPr>
                    <a:solidFill>
                      <a:srgbClr val="008000"/>
                    </a:solidFill>
                  </a:tcPr>
                </a:tc>
                <a:tc>
                  <a:txBody>
                    <a:bodyPr/>
                    <a:lstStyle/>
                    <a:p>
                      <a:pPr algn="ctr"/>
                      <a:r>
                        <a:rPr lang="nl-NL" b="1" dirty="0">
                          <a:solidFill>
                            <a:schemeClr val="bg1"/>
                          </a:solidFill>
                        </a:rPr>
                        <a:t>Mt CO</a:t>
                      </a:r>
                      <a:r>
                        <a:rPr lang="nl-NL" b="1" baseline="-25000" dirty="0">
                          <a:solidFill>
                            <a:schemeClr val="bg1"/>
                          </a:solidFill>
                        </a:rPr>
                        <a:t>2</a:t>
                      </a:r>
                      <a:r>
                        <a:rPr lang="nl-NL" b="1" dirty="0">
                          <a:solidFill>
                            <a:schemeClr val="bg1"/>
                          </a:solidFill>
                        </a:rPr>
                        <a:t>-eq.</a:t>
                      </a:r>
                    </a:p>
                    <a:p>
                      <a:pPr algn="ctr"/>
                      <a:r>
                        <a:rPr lang="nl-NL" b="1" dirty="0">
                          <a:solidFill>
                            <a:schemeClr val="bg1"/>
                          </a:solidFill>
                        </a:rPr>
                        <a:t>N</a:t>
                      </a:r>
                      <a:r>
                        <a:rPr lang="nl-NL" b="1" baseline="-25000" dirty="0">
                          <a:solidFill>
                            <a:schemeClr val="bg1"/>
                          </a:solidFill>
                        </a:rPr>
                        <a:t>2</a:t>
                      </a:r>
                      <a:r>
                        <a:rPr lang="nl-NL" b="1" dirty="0">
                          <a:solidFill>
                            <a:schemeClr val="bg1"/>
                          </a:solidFill>
                        </a:rPr>
                        <a:t>O</a:t>
                      </a:r>
                      <a:endParaRPr lang="en-GB" b="1" dirty="0">
                        <a:solidFill>
                          <a:schemeClr val="bg1"/>
                        </a:solidFill>
                      </a:endParaRPr>
                    </a:p>
                  </a:txBody>
                  <a:tcPr>
                    <a:solidFill>
                      <a:srgbClr val="008000"/>
                    </a:solidFill>
                  </a:tcPr>
                </a:tc>
                <a:tc>
                  <a:txBody>
                    <a:bodyPr/>
                    <a:lstStyle/>
                    <a:p>
                      <a:pPr algn="ctr"/>
                      <a:r>
                        <a:rPr lang="nl-NL" b="1" dirty="0">
                          <a:solidFill>
                            <a:schemeClr val="bg1"/>
                          </a:solidFill>
                        </a:rPr>
                        <a:t>Mt CO</a:t>
                      </a:r>
                      <a:r>
                        <a:rPr lang="nl-NL" b="1" baseline="-25000" dirty="0">
                          <a:solidFill>
                            <a:schemeClr val="bg1"/>
                          </a:solidFill>
                        </a:rPr>
                        <a:t>2</a:t>
                      </a:r>
                      <a:r>
                        <a:rPr lang="nl-NL" b="1" dirty="0">
                          <a:solidFill>
                            <a:schemeClr val="bg1"/>
                          </a:solidFill>
                        </a:rPr>
                        <a:t>-eq.</a:t>
                      </a:r>
                    </a:p>
                    <a:p>
                      <a:pPr algn="ctr"/>
                      <a:r>
                        <a:rPr lang="nl-NL" b="1" dirty="0">
                          <a:solidFill>
                            <a:schemeClr val="bg1"/>
                          </a:solidFill>
                        </a:rPr>
                        <a:t>CH</a:t>
                      </a:r>
                      <a:r>
                        <a:rPr lang="nl-NL" b="1" baseline="-25000" dirty="0">
                          <a:solidFill>
                            <a:schemeClr val="bg1"/>
                          </a:solidFill>
                        </a:rPr>
                        <a:t>4</a:t>
                      </a:r>
                      <a:endParaRPr lang="en-GB" b="1" baseline="-25000" dirty="0">
                        <a:solidFill>
                          <a:schemeClr val="bg1"/>
                        </a:solidFill>
                      </a:endParaRPr>
                    </a:p>
                  </a:txBody>
                  <a:tcPr>
                    <a:solidFill>
                      <a:srgbClr val="008000"/>
                    </a:solidFill>
                  </a:tcPr>
                </a:tc>
                <a:tc>
                  <a:txBody>
                    <a:bodyPr/>
                    <a:lstStyle/>
                    <a:p>
                      <a:pPr algn="ctr"/>
                      <a:r>
                        <a:rPr lang="nl-NL" b="1" dirty="0">
                          <a:solidFill>
                            <a:schemeClr val="bg1"/>
                          </a:solidFill>
                        </a:rPr>
                        <a:t>Mt CO</a:t>
                      </a:r>
                      <a:r>
                        <a:rPr lang="nl-NL" b="1" baseline="-25000" dirty="0">
                          <a:solidFill>
                            <a:schemeClr val="bg1"/>
                          </a:solidFill>
                        </a:rPr>
                        <a:t>2</a:t>
                      </a:r>
                      <a:r>
                        <a:rPr lang="nl-NL" b="1" dirty="0">
                          <a:solidFill>
                            <a:schemeClr val="bg1"/>
                          </a:solidFill>
                        </a:rPr>
                        <a:t>-eq.</a:t>
                      </a:r>
                    </a:p>
                    <a:p>
                      <a:pPr algn="ctr"/>
                      <a:r>
                        <a:rPr lang="nl-NL" b="1" dirty="0">
                          <a:solidFill>
                            <a:schemeClr val="bg1"/>
                          </a:solidFill>
                        </a:rPr>
                        <a:t>N</a:t>
                      </a:r>
                      <a:r>
                        <a:rPr lang="nl-NL" b="1" baseline="-25000" dirty="0">
                          <a:solidFill>
                            <a:schemeClr val="bg1"/>
                          </a:solidFill>
                        </a:rPr>
                        <a:t>2</a:t>
                      </a:r>
                      <a:r>
                        <a:rPr lang="nl-NL" b="1" dirty="0">
                          <a:solidFill>
                            <a:schemeClr val="bg1"/>
                          </a:solidFill>
                        </a:rPr>
                        <a:t>O</a:t>
                      </a:r>
                      <a:endParaRPr lang="en-GB" b="1" dirty="0">
                        <a:solidFill>
                          <a:schemeClr val="bg1"/>
                        </a:solidFill>
                      </a:endParaRPr>
                    </a:p>
                  </a:txBody>
                  <a:tcPr>
                    <a:solidFill>
                      <a:srgbClr val="008000"/>
                    </a:solidFill>
                  </a:tcPr>
                </a:tc>
                <a:extLst>
                  <a:ext uri="{0D108BD9-81ED-4DB2-BD59-A6C34878D82A}">
                    <a16:rowId xmlns:a16="http://schemas.microsoft.com/office/drawing/2014/main" val="10000"/>
                  </a:ext>
                </a:extLst>
              </a:tr>
              <a:tr h="370840">
                <a:tc>
                  <a:txBody>
                    <a:bodyPr/>
                    <a:lstStyle/>
                    <a:p>
                      <a:r>
                        <a:rPr lang="nl-NL" dirty="0"/>
                        <a:t>Pensfermentatie (CH</a:t>
                      </a:r>
                      <a:r>
                        <a:rPr lang="nl-NL" baseline="-25000" dirty="0"/>
                        <a:t>4</a:t>
                      </a:r>
                      <a:r>
                        <a:rPr lang="nl-NL" dirty="0"/>
                        <a:t>)</a:t>
                      </a:r>
                      <a:endParaRPr lang="en-GB" dirty="0"/>
                    </a:p>
                  </a:txBody>
                  <a:tcPr/>
                </a:tc>
                <a:tc>
                  <a:txBody>
                    <a:bodyPr/>
                    <a:lstStyle/>
                    <a:p>
                      <a:r>
                        <a:rPr lang="nl-NL" dirty="0"/>
                        <a:t>6,6</a:t>
                      </a:r>
                      <a:endParaRPr lang="en-GB" dirty="0"/>
                    </a:p>
                  </a:txBody>
                  <a:tcPr/>
                </a:tc>
                <a:tc>
                  <a:txBody>
                    <a:bodyPr/>
                    <a:lstStyle/>
                    <a:p>
                      <a:endParaRPr lang="en-GB" dirty="0"/>
                    </a:p>
                  </a:txBody>
                  <a:tcPr/>
                </a:tc>
                <a:tc>
                  <a:txBody>
                    <a:bodyPr/>
                    <a:lstStyle/>
                    <a:p>
                      <a:r>
                        <a:rPr lang="nl-NL" dirty="0"/>
                        <a:t>8,1</a:t>
                      </a:r>
                      <a:endParaRPr lang="en-GB" dirty="0"/>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nl-NL" dirty="0"/>
                        <a:t>Mestbeheer (CH</a:t>
                      </a:r>
                      <a:r>
                        <a:rPr lang="nl-NL" baseline="-25000" dirty="0"/>
                        <a:t>4</a:t>
                      </a:r>
                      <a:r>
                        <a:rPr lang="nl-NL" dirty="0"/>
                        <a:t>)</a:t>
                      </a:r>
                      <a:endParaRPr lang="en-GB" dirty="0"/>
                    </a:p>
                  </a:txBody>
                  <a:tcPr/>
                </a:tc>
                <a:tc>
                  <a:txBody>
                    <a:bodyPr/>
                    <a:lstStyle/>
                    <a:p>
                      <a:r>
                        <a:rPr lang="nl-NL" dirty="0"/>
                        <a:t>2,6</a:t>
                      </a:r>
                      <a:endParaRPr lang="en-GB" dirty="0"/>
                    </a:p>
                  </a:txBody>
                  <a:tcPr/>
                </a:tc>
                <a:tc>
                  <a:txBody>
                    <a:bodyPr/>
                    <a:lstStyle/>
                    <a:p>
                      <a:r>
                        <a:rPr lang="nl-NL" dirty="0"/>
                        <a:t>1,0</a:t>
                      </a:r>
                      <a:endParaRPr lang="en-GB" dirty="0"/>
                    </a:p>
                  </a:txBody>
                  <a:tcPr/>
                </a:tc>
                <a:tc>
                  <a:txBody>
                    <a:bodyPr/>
                    <a:lstStyle/>
                    <a:p>
                      <a:r>
                        <a:rPr lang="nl-NL" dirty="0"/>
                        <a:t>4,3</a:t>
                      </a:r>
                      <a:endParaRPr lang="en-GB" dirty="0"/>
                    </a:p>
                  </a:txBody>
                  <a:tcPr/>
                </a:tc>
                <a:tc>
                  <a:txBody>
                    <a:bodyPr/>
                    <a:lstStyle/>
                    <a:p>
                      <a:r>
                        <a:rPr lang="nl-NL" dirty="0"/>
                        <a:t>0,6</a:t>
                      </a:r>
                      <a:endParaRPr lang="en-GB" dirty="0"/>
                    </a:p>
                  </a:txBody>
                  <a:tcPr/>
                </a:tc>
                <a:extLst>
                  <a:ext uri="{0D108BD9-81ED-4DB2-BD59-A6C34878D82A}">
                    <a16:rowId xmlns:a16="http://schemas.microsoft.com/office/drawing/2014/main" val="10002"/>
                  </a:ext>
                </a:extLst>
              </a:tr>
              <a:tr h="185420">
                <a:tc>
                  <a:txBody>
                    <a:bodyPr/>
                    <a:lstStyle/>
                    <a:p>
                      <a:r>
                        <a:rPr lang="nl-NL" dirty="0"/>
                        <a:t>Landbouwgrond (N</a:t>
                      </a:r>
                      <a:r>
                        <a:rPr lang="nl-NL" baseline="-25000" dirty="0"/>
                        <a:t>2</a:t>
                      </a:r>
                      <a:r>
                        <a:rPr lang="nl-NL" dirty="0"/>
                        <a:t>O)</a:t>
                      </a:r>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5,7</a:t>
                      </a:r>
                      <a:endParaRPr lang="en-GB" dirty="0"/>
                    </a:p>
                  </a:txBody>
                  <a:tcPr/>
                </a:tc>
                <a:tc>
                  <a:txBody>
                    <a:bodyPr/>
                    <a:lstStyle/>
                    <a:p>
                      <a:endParaRPr lang="en-GB" dirty="0"/>
                    </a:p>
                  </a:txBody>
                  <a:tcPr/>
                </a:tc>
                <a:tc>
                  <a:txBody>
                    <a:bodyPr/>
                    <a:lstStyle/>
                    <a:p>
                      <a:r>
                        <a:rPr lang="nl-NL" dirty="0"/>
                        <a:t>5,1</a:t>
                      </a:r>
                      <a:endParaRPr lang="en-GB" dirty="0"/>
                    </a:p>
                  </a:txBody>
                  <a:tcPr/>
                </a:tc>
                <a:extLst>
                  <a:ext uri="{0D108BD9-81ED-4DB2-BD59-A6C34878D82A}">
                    <a16:rowId xmlns:a16="http://schemas.microsoft.com/office/drawing/2014/main" val="10003"/>
                  </a:ext>
                </a:extLst>
              </a:tr>
              <a:tr h="185420">
                <a:tc>
                  <a:txBody>
                    <a:bodyPr/>
                    <a:lstStyle/>
                    <a:p>
                      <a:r>
                        <a:rPr lang="nl-NL" dirty="0"/>
                        <a:t>Totaal</a:t>
                      </a:r>
                      <a:endParaRPr lang="en-GB" dirty="0"/>
                    </a:p>
                  </a:txBody>
                  <a:tcPr/>
                </a:tc>
                <a:tc gridSpan="2">
                  <a:txBody>
                    <a:bodyPr/>
                    <a:lstStyle/>
                    <a:p>
                      <a:pPr algn="ctr"/>
                      <a:r>
                        <a:rPr lang="nl-NL" dirty="0"/>
                        <a:t>15,9 (2012)</a:t>
                      </a:r>
                      <a:endParaRPr lang="en-GB" dirty="0"/>
                    </a:p>
                  </a:txBody>
                  <a:tcPr/>
                </a:tc>
                <a:tc hMerge="1">
                  <a:txBody>
                    <a:bodyPr/>
                    <a:lstStyle/>
                    <a:p>
                      <a:endParaRPr lang="en-GB" dirty="0"/>
                    </a:p>
                  </a:txBody>
                  <a:tcPr/>
                </a:tc>
                <a:tc gridSpan="2">
                  <a:txBody>
                    <a:bodyPr/>
                    <a:lstStyle/>
                    <a:p>
                      <a:pPr algn="ctr"/>
                      <a:r>
                        <a:rPr lang="nl-NL" dirty="0"/>
                        <a:t>18,1 (2013)</a:t>
                      </a:r>
                      <a:endParaRPr lang="en-GB" dirty="0"/>
                    </a:p>
                  </a:txBody>
                  <a:tcPr/>
                </a:tc>
                <a:tc hMerge="1">
                  <a:txBody>
                    <a:bodyPr/>
                    <a:lstStyle/>
                    <a:p>
                      <a:endParaRPr lang="en-GB" dirty="0"/>
                    </a:p>
                  </a:txBody>
                  <a:tcPr/>
                </a:tc>
                <a:extLst>
                  <a:ext uri="{0D108BD9-81ED-4DB2-BD59-A6C34878D82A}">
                    <a16:rowId xmlns:a16="http://schemas.microsoft.com/office/drawing/2014/main" val="10004"/>
                  </a:ext>
                </a:extLst>
              </a:tr>
            </a:tbl>
          </a:graphicData>
        </a:graphic>
      </p:graphicFrame>
      <p:sp>
        <p:nvSpPr>
          <p:cNvPr id="4" name="Tijdelijke aanduiding voor dianummer 3"/>
          <p:cNvSpPr>
            <a:spLocks noGrp="1"/>
          </p:cNvSpPr>
          <p:nvPr>
            <p:ph type="sldNum" sz="quarter" idx="10"/>
          </p:nvPr>
        </p:nvSpPr>
        <p:spPr/>
        <p:txBody>
          <a:bodyPr/>
          <a:lstStyle/>
          <a:p>
            <a:fld id="{3DBBFD22-53F5-4D15-ADCF-5159585BD162}" type="slidenum">
              <a:rPr lang="pl-PL" smtClean="0"/>
              <a:pPr/>
              <a:t>4</a:t>
            </a:fld>
            <a:endParaRPr lang="pl-PL"/>
          </a:p>
        </p:txBody>
      </p:sp>
      <p:sp>
        <p:nvSpPr>
          <p:cNvPr id="5" name="Titel 1"/>
          <p:cNvSpPr>
            <a:spLocks noGrp="1"/>
          </p:cNvSpPr>
          <p:nvPr>
            <p:ph type="title"/>
          </p:nvPr>
        </p:nvSpPr>
        <p:spPr/>
        <p:txBody>
          <a:bodyPr>
            <a:normAutofit/>
          </a:bodyPr>
          <a:lstStyle/>
          <a:p>
            <a:r>
              <a:rPr lang="nl-NL" sz="2800" b="1" dirty="0">
                <a:solidFill>
                  <a:srgbClr val="008000"/>
                </a:solidFill>
              </a:rPr>
              <a:t>UITGELICHT: NIET-CO</a:t>
            </a:r>
            <a:r>
              <a:rPr lang="nl-NL" sz="2800" b="1" baseline="-25000" dirty="0">
                <a:solidFill>
                  <a:srgbClr val="008000"/>
                </a:solidFill>
              </a:rPr>
              <a:t>2</a:t>
            </a:r>
            <a:r>
              <a:rPr lang="nl-NL" sz="2800" b="1" dirty="0">
                <a:solidFill>
                  <a:srgbClr val="008000"/>
                </a:solidFill>
              </a:rPr>
              <a:t> IN NL LANDBOUW</a:t>
            </a:r>
          </a:p>
        </p:txBody>
      </p:sp>
      <p:sp>
        <p:nvSpPr>
          <p:cNvPr id="7" name="Tijdelijke aanduiding voor inhoud 4"/>
          <p:cNvSpPr txBox="1">
            <a:spLocks/>
          </p:cNvSpPr>
          <p:nvPr/>
        </p:nvSpPr>
        <p:spPr>
          <a:xfrm>
            <a:off x="457200" y="3861048"/>
            <a:ext cx="8229600"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tx1">
                    <a:lumMod val="85000"/>
                    <a:lumOff val="15000"/>
                  </a:schemeClr>
                </a:solidFill>
              </a:rPr>
              <a:t>Totaal 2014 = 19 Mt, en doel 2020 is 16 Mt</a:t>
            </a:r>
          </a:p>
          <a:p>
            <a:r>
              <a:rPr lang="nl-NL" sz="2400" dirty="0">
                <a:solidFill>
                  <a:schemeClr val="tx1">
                    <a:lumMod val="85000"/>
                    <a:lumOff val="15000"/>
                  </a:schemeClr>
                </a:solidFill>
              </a:rPr>
              <a:t>3 Mt reductie door:</a:t>
            </a:r>
          </a:p>
          <a:p>
            <a:pPr lvl="1"/>
            <a:r>
              <a:rPr lang="nl-NL" sz="2000" dirty="0">
                <a:solidFill>
                  <a:schemeClr val="tx1">
                    <a:lumMod val="85000"/>
                    <a:lumOff val="15000"/>
                  </a:schemeClr>
                </a:solidFill>
              </a:rPr>
              <a:t>Pensfermentatie = voerspoor, kleinere veestapel</a:t>
            </a:r>
          </a:p>
          <a:p>
            <a:pPr lvl="1"/>
            <a:r>
              <a:rPr lang="nl-NL" sz="2000" dirty="0">
                <a:solidFill>
                  <a:schemeClr val="tx1">
                    <a:lumMod val="85000"/>
                    <a:lumOff val="15000"/>
                  </a:schemeClr>
                </a:solidFill>
              </a:rPr>
              <a:t>Akkerbouw = minder beweiden, beter bemesten</a:t>
            </a:r>
          </a:p>
          <a:p>
            <a:pPr lvl="1"/>
            <a:r>
              <a:rPr lang="nl-NL" sz="2000" dirty="0">
                <a:solidFill>
                  <a:schemeClr val="tx1">
                    <a:lumMod val="85000"/>
                    <a:lumOff val="15000"/>
                  </a:schemeClr>
                </a:solidFill>
              </a:rPr>
              <a:t>Duurzaam mestbeheer = mest vergisten, direct uitrijden</a:t>
            </a:r>
          </a:p>
        </p:txBody>
      </p:sp>
    </p:spTree>
    <p:extLst>
      <p:ext uri="{BB962C8B-B14F-4D97-AF65-F5344CB8AC3E}">
        <p14:creationId xmlns:p14="http://schemas.microsoft.com/office/powerpoint/2010/main" val="172182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solidFill>
                  <a:srgbClr val="008000"/>
                </a:solidFill>
              </a:rPr>
              <a:t>URGENTIE MILIEUDOELEN</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5</a:t>
            </a:fld>
            <a:endParaRPr lang="pl-PL"/>
          </a:p>
        </p:txBody>
      </p:sp>
      <p:pic>
        <p:nvPicPr>
          <p:cNvPr id="1028" name="Picture 4" descr="Image result for mopping cartoon"/>
          <p:cNvPicPr>
            <a:picLocks noChangeAspect="1" noChangeArrowheads="1"/>
          </p:cNvPicPr>
          <p:nvPr/>
        </p:nvPicPr>
        <p:blipFill>
          <a:blip r:embed="rId2" cstate="print"/>
          <a:srcRect/>
          <a:stretch>
            <a:fillRect/>
          </a:stretch>
        </p:blipFill>
        <p:spPr bwMode="auto">
          <a:xfrm>
            <a:off x="3851920" y="4653137"/>
            <a:ext cx="1459533" cy="1440159"/>
          </a:xfrm>
          <a:prstGeom prst="rect">
            <a:avLst/>
          </a:prstGeom>
          <a:noFill/>
        </p:spPr>
      </p:pic>
      <p:grpSp>
        <p:nvGrpSpPr>
          <p:cNvPr id="17" name="Groep 16"/>
          <p:cNvGrpSpPr/>
          <p:nvPr/>
        </p:nvGrpSpPr>
        <p:grpSpPr>
          <a:xfrm>
            <a:off x="539552" y="2186280"/>
            <a:ext cx="8195592" cy="1746776"/>
            <a:chOff x="539552" y="2186280"/>
            <a:chExt cx="8195592" cy="1746776"/>
          </a:xfrm>
        </p:grpSpPr>
        <p:grpSp>
          <p:nvGrpSpPr>
            <p:cNvPr id="3" name="Groep 9"/>
            <p:cNvGrpSpPr/>
            <p:nvPr/>
          </p:nvGrpSpPr>
          <p:grpSpPr>
            <a:xfrm>
              <a:off x="539552" y="2636912"/>
              <a:ext cx="8195592" cy="1296144"/>
              <a:chOff x="768896" y="2708920"/>
              <a:chExt cx="8195592" cy="1296144"/>
            </a:xfrm>
          </p:grpSpPr>
          <p:pic>
            <p:nvPicPr>
              <p:cNvPr id="1026" name="Picture 2" descr="Image result for waterkranen animatie"/>
              <p:cNvPicPr>
                <a:picLocks noChangeAspect="1" noChangeArrowheads="1"/>
              </p:cNvPicPr>
              <p:nvPr/>
            </p:nvPicPr>
            <p:blipFill>
              <a:blip r:embed="rId3" cstate="print"/>
              <a:srcRect/>
              <a:stretch>
                <a:fillRect/>
              </a:stretch>
            </p:blipFill>
            <p:spPr bwMode="auto">
              <a:xfrm>
                <a:off x="768896" y="2708920"/>
                <a:ext cx="1066800" cy="1276350"/>
              </a:xfrm>
              <a:prstGeom prst="rect">
                <a:avLst/>
              </a:prstGeom>
              <a:noFill/>
            </p:spPr>
          </p:pic>
          <p:pic>
            <p:nvPicPr>
              <p:cNvPr id="6" name="Picture 2" descr="Image result for waterkranen animatie"/>
              <p:cNvPicPr>
                <a:picLocks noChangeAspect="1" noChangeArrowheads="1"/>
              </p:cNvPicPr>
              <p:nvPr/>
            </p:nvPicPr>
            <p:blipFill>
              <a:blip r:embed="rId3" cstate="print"/>
              <a:srcRect/>
              <a:stretch>
                <a:fillRect/>
              </a:stretch>
            </p:blipFill>
            <p:spPr bwMode="auto">
              <a:xfrm>
                <a:off x="2497088" y="2708920"/>
                <a:ext cx="1066800" cy="1276350"/>
              </a:xfrm>
              <a:prstGeom prst="rect">
                <a:avLst/>
              </a:prstGeom>
              <a:noFill/>
            </p:spPr>
          </p:pic>
          <p:pic>
            <p:nvPicPr>
              <p:cNvPr id="7" name="Picture 2" descr="Image result for waterkranen animatie"/>
              <p:cNvPicPr>
                <a:picLocks noChangeAspect="1" noChangeArrowheads="1"/>
              </p:cNvPicPr>
              <p:nvPr/>
            </p:nvPicPr>
            <p:blipFill>
              <a:blip r:embed="rId3" cstate="print"/>
              <a:srcRect/>
              <a:stretch>
                <a:fillRect/>
              </a:stretch>
            </p:blipFill>
            <p:spPr bwMode="auto">
              <a:xfrm>
                <a:off x="4369296" y="2728714"/>
                <a:ext cx="1066800" cy="1276350"/>
              </a:xfrm>
              <a:prstGeom prst="rect">
                <a:avLst/>
              </a:prstGeom>
              <a:noFill/>
            </p:spPr>
          </p:pic>
          <p:pic>
            <p:nvPicPr>
              <p:cNvPr id="8" name="Picture 2" descr="Image result for waterkranen animatie"/>
              <p:cNvPicPr>
                <a:picLocks noChangeAspect="1" noChangeArrowheads="1"/>
              </p:cNvPicPr>
              <p:nvPr/>
            </p:nvPicPr>
            <p:blipFill>
              <a:blip r:embed="rId3" cstate="print"/>
              <a:srcRect/>
              <a:stretch>
                <a:fillRect/>
              </a:stretch>
            </p:blipFill>
            <p:spPr bwMode="auto">
              <a:xfrm>
                <a:off x="6097488" y="2728714"/>
                <a:ext cx="1066800" cy="1276350"/>
              </a:xfrm>
              <a:prstGeom prst="rect">
                <a:avLst/>
              </a:prstGeom>
              <a:noFill/>
            </p:spPr>
          </p:pic>
          <p:pic>
            <p:nvPicPr>
              <p:cNvPr id="9" name="Picture 2" descr="Image result for waterkranen animatie"/>
              <p:cNvPicPr>
                <a:picLocks noChangeAspect="1" noChangeArrowheads="1"/>
              </p:cNvPicPr>
              <p:nvPr/>
            </p:nvPicPr>
            <p:blipFill>
              <a:blip r:embed="rId3" cstate="print"/>
              <a:srcRect/>
              <a:stretch>
                <a:fillRect/>
              </a:stretch>
            </p:blipFill>
            <p:spPr bwMode="auto">
              <a:xfrm>
                <a:off x="7897688" y="2728714"/>
                <a:ext cx="1066800" cy="1276350"/>
              </a:xfrm>
              <a:prstGeom prst="rect">
                <a:avLst/>
              </a:prstGeom>
              <a:noFill/>
            </p:spPr>
          </p:pic>
        </p:grpSp>
        <p:sp>
          <p:nvSpPr>
            <p:cNvPr id="12" name="Tekstvak 11"/>
            <p:cNvSpPr txBox="1"/>
            <p:nvPr/>
          </p:nvSpPr>
          <p:spPr>
            <a:xfrm>
              <a:off x="683568" y="2186280"/>
              <a:ext cx="576064" cy="369332"/>
            </a:xfrm>
            <a:prstGeom prst="rect">
              <a:avLst/>
            </a:prstGeom>
            <a:noFill/>
          </p:spPr>
          <p:txBody>
            <a:bodyPr wrap="square" rtlCol="0">
              <a:spAutoFit/>
            </a:bodyPr>
            <a:lstStyle/>
            <a:p>
              <a:pPr algn="ctr"/>
              <a:r>
                <a:rPr lang="nl-NL" b="1" dirty="0"/>
                <a:t>CH</a:t>
              </a:r>
              <a:r>
                <a:rPr lang="nl-NL" b="1" baseline="-25000" dirty="0"/>
                <a:t>4</a:t>
              </a:r>
            </a:p>
          </p:txBody>
        </p:sp>
        <p:sp>
          <p:nvSpPr>
            <p:cNvPr id="13" name="Tekstvak 12"/>
            <p:cNvSpPr txBox="1"/>
            <p:nvPr/>
          </p:nvSpPr>
          <p:spPr>
            <a:xfrm>
              <a:off x="2411760" y="2195572"/>
              <a:ext cx="576064" cy="369332"/>
            </a:xfrm>
            <a:prstGeom prst="rect">
              <a:avLst/>
            </a:prstGeom>
            <a:noFill/>
          </p:spPr>
          <p:txBody>
            <a:bodyPr wrap="square" rtlCol="0">
              <a:spAutoFit/>
            </a:bodyPr>
            <a:lstStyle/>
            <a:p>
              <a:pPr algn="ctr"/>
              <a:r>
                <a:rPr lang="nl-NL" b="1" dirty="0"/>
                <a:t>NH</a:t>
              </a:r>
              <a:r>
                <a:rPr lang="nl-NL" b="1" baseline="-25000" dirty="0"/>
                <a:t>3</a:t>
              </a:r>
            </a:p>
          </p:txBody>
        </p:sp>
        <p:sp>
          <p:nvSpPr>
            <p:cNvPr id="14" name="Tekstvak 13"/>
            <p:cNvSpPr txBox="1"/>
            <p:nvPr/>
          </p:nvSpPr>
          <p:spPr>
            <a:xfrm>
              <a:off x="4283968" y="2195572"/>
              <a:ext cx="576064" cy="369332"/>
            </a:xfrm>
            <a:prstGeom prst="rect">
              <a:avLst/>
            </a:prstGeom>
            <a:noFill/>
          </p:spPr>
          <p:txBody>
            <a:bodyPr wrap="square" rtlCol="0">
              <a:spAutoFit/>
            </a:bodyPr>
            <a:lstStyle/>
            <a:p>
              <a:pPr algn="ctr"/>
              <a:r>
                <a:rPr lang="nl-NL" b="1" dirty="0"/>
                <a:t>P</a:t>
              </a:r>
              <a:endParaRPr lang="nl-NL" b="1" baseline="-25000" dirty="0"/>
            </a:p>
          </p:txBody>
        </p:sp>
        <p:sp>
          <p:nvSpPr>
            <p:cNvPr id="15" name="Tekstvak 14"/>
            <p:cNvSpPr txBox="1"/>
            <p:nvPr/>
          </p:nvSpPr>
          <p:spPr>
            <a:xfrm>
              <a:off x="6012160" y="2195572"/>
              <a:ext cx="576064" cy="369332"/>
            </a:xfrm>
            <a:prstGeom prst="rect">
              <a:avLst/>
            </a:prstGeom>
            <a:noFill/>
          </p:spPr>
          <p:txBody>
            <a:bodyPr wrap="square" rtlCol="0">
              <a:spAutoFit/>
            </a:bodyPr>
            <a:lstStyle/>
            <a:p>
              <a:pPr algn="ctr"/>
              <a:r>
                <a:rPr lang="nl-NL" b="1" dirty="0"/>
                <a:t>N</a:t>
              </a:r>
              <a:endParaRPr lang="nl-NL" b="1" baseline="-25000" dirty="0"/>
            </a:p>
          </p:txBody>
        </p:sp>
        <p:sp>
          <p:nvSpPr>
            <p:cNvPr id="16" name="Tekstvak 15"/>
            <p:cNvSpPr txBox="1"/>
            <p:nvPr/>
          </p:nvSpPr>
          <p:spPr>
            <a:xfrm>
              <a:off x="7740352" y="2195572"/>
              <a:ext cx="648072" cy="369332"/>
            </a:xfrm>
            <a:prstGeom prst="rect">
              <a:avLst/>
            </a:prstGeom>
            <a:noFill/>
          </p:spPr>
          <p:txBody>
            <a:bodyPr wrap="square" rtlCol="0">
              <a:spAutoFit/>
            </a:bodyPr>
            <a:lstStyle/>
            <a:p>
              <a:pPr algn="ctr"/>
              <a:r>
                <a:rPr lang="nl-NL" b="1" dirty="0"/>
                <a:t>kWh</a:t>
              </a:r>
              <a:endParaRPr lang="nl-NL" b="1" baseline="-25000" dirty="0"/>
            </a:p>
          </p:txBody>
        </p:sp>
      </p:grpSp>
      <p:sp>
        <p:nvSpPr>
          <p:cNvPr id="18" name="Tekstvak 17"/>
          <p:cNvSpPr txBox="1"/>
          <p:nvPr/>
        </p:nvSpPr>
        <p:spPr>
          <a:xfrm>
            <a:off x="5652120" y="4830251"/>
            <a:ext cx="3240360" cy="830997"/>
          </a:xfrm>
          <a:prstGeom prst="rect">
            <a:avLst/>
          </a:prstGeom>
          <a:noFill/>
        </p:spPr>
        <p:txBody>
          <a:bodyPr wrap="square" rtlCol="0">
            <a:spAutoFit/>
          </a:bodyPr>
          <a:lstStyle/>
          <a:p>
            <a:r>
              <a:rPr lang="nl-NL" sz="2400" dirty="0">
                <a:solidFill>
                  <a:schemeClr val="tx1">
                    <a:lumMod val="85000"/>
                    <a:lumOff val="15000"/>
                  </a:schemeClr>
                </a:solidFill>
              </a:rPr>
              <a:t>Waar zit de urgentie?</a:t>
            </a:r>
          </a:p>
          <a:p>
            <a:r>
              <a:rPr lang="nl-NL" sz="2400" dirty="0">
                <a:solidFill>
                  <a:schemeClr val="tx1">
                    <a:lumMod val="85000"/>
                    <a:lumOff val="15000"/>
                  </a:schemeClr>
                </a:solidFill>
              </a:rPr>
              <a:t>Waar te beginnen?</a:t>
            </a:r>
          </a:p>
        </p:txBody>
      </p:sp>
      <p:sp>
        <p:nvSpPr>
          <p:cNvPr id="5" name="Ovaal 4"/>
          <p:cNvSpPr/>
          <p:nvPr/>
        </p:nvSpPr>
        <p:spPr>
          <a:xfrm>
            <a:off x="3721224" y="1844824"/>
            <a:ext cx="1786880"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al 18"/>
          <p:cNvSpPr/>
          <p:nvPr/>
        </p:nvSpPr>
        <p:spPr>
          <a:xfrm>
            <a:off x="7177608" y="1844824"/>
            <a:ext cx="1786880"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b="1" dirty="0">
                <a:solidFill>
                  <a:srgbClr val="008000"/>
                </a:solidFill>
              </a:rPr>
              <a:t>REACTIE BELEID OP BELANGRIJKSTE DOELEN</a:t>
            </a:r>
          </a:p>
        </p:txBody>
      </p:sp>
      <p:sp>
        <p:nvSpPr>
          <p:cNvPr id="3" name="Tijdelijke aanduiding voor inhoud 2"/>
          <p:cNvSpPr>
            <a:spLocks noGrp="1"/>
          </p:cNvSpPr>
          <p:nvPr>
            <p:ph idx="1"/>
          </p:nvPr>
        </p:nvSpPr>
        <p:spPr>
          <a:xfrm>
            <a:off x="457200" y="1340768"/>
            <a:ext cx="4186808" cy="4392488"/>
          </a:xfrm>
        </p:spPr>
        <p:txBody>
          <a:bodyPr>
            <a:noAutofit/>
          </a:bodyPr>
          <a:lstStyle/>
          <a:p>
            <a:pPr>
              <a:buNone/>
            </a:pPr>
            <a:r>
              <a:rPr lang="en-GB" sz="2000" b="1" dirty="0" err="1">
                <a:solidFill>
                  <a:schemeClr val="tx1">
                    <a:lumMod val="85000"/>
                    <a:lumOff val="15000"/>
                  </a:schemeClr>
                </a:solidFill>
              </a:rPr>
              <a:t>Hernieuwbare</a:t>
            </a:r>
            <a:r>
              <a:rPr lang="en-GB" sz="2000" b="1" dirty="0">
                <a:solidFill>
                  <a:schemeClr val="tx1">
                    <a:lumMod val="85000"/>
                    <a:lumOff val="15000"/>
                  </a:schemeClr>
                </a:solidFill>
              </a:rPr>
              <a:t> </a:t>
            </a:r>
            <a:r>
              <a:rPr lang="en-GB" sz="2000" b="1" dirty="0" err="1">
                <a:solidFill>
                  <a:schemeClr val="tx1">
                    <a:lumMod val="85000"/>
                    <a:lumOff val="15000"/>
                  </a:schemeClr>
                </a:solidFill>
              </a:rPr>
              <a:t>energie</a:t>
            </a:r>
            <a:endParaRPr lang="en-GB" sz="2000" b="1" dirty="0">
              <a:solidFill>
                <a:schemeClr val="tx1">
                  <a:lumMod val="85000"/>
                  <a:lumOff val="15000"/>
                </a:schemeClr>
              </a:solidFill>
            </a:endParaRPr>
          </a:p>
          <a:p>
            <a:r>
              <a:rPr lang="en-GB" sz="1400" dirty="0">
                <a:solidFill>
                  <a:schemeClr val="tx1">
                    <a:lumMod val="85000"/>
                    <a:lumOff val="15000"/>
                  </a:schemeClr>
                </a:solidFill>
              </a:rPr>
              <a:t>SDE+ budget </a:t>
            </a:r>
            <a:r>
              <a:rPr lang="en-GB" sz="1400" dirty="0" err="1">
                <a:solidFill>
                  <a:schemeClr val="tx1">
                    <a:lumMod val="85000"/>
                    <a:lumOff val="15000"/>
                  </a:schemeClr>
                </a:solidFill>
              </a:rPr>
              <a:t>fors</a:t>
            </a:r>
            <a:r>
              <a:rPr lang="en-GB" sz="1400" dirty="0">
                <a:solidFill>
                  <a:schemeClr val="tx1">
                    <a:lumMod val="85000"/>
                    <a:lumOff val="15000"/>
                  </a:schemeClr>
                </a:solidFill>
              </a:rPr>
              <a:t> </a:t>
            </a:r>
            <a:r>
              <a:rPr lang="en-GB" sz="1400" dirty="0" err="1">
                <a:solidFill>
                  <a:schemeClr val="tx1">
                    <a:lumMod val="85000"/>
                    <a:lumOff val="15000"/>
                  </a:schemeClr>
                </a:solidFill>
              </a:rPr>
              <a:t>verhoogd</a:t>
            </a:r>
            <a:endParaRPr lang="en-GB" sz="1400" dirty="0">
              <a:solidFill>
                <a:schemeClr val="tx1">
                  <a:lumMod val="85000"/>
                  <a:lumOff val="15000"/>
                </a:schemeClr>
              </a:solidFill>
            </a:endParaRPr>
          </a:p>
          <a:p>
            <a:pPr>
              <a:buNone/>
            </a:pPr>
            <a:endParaRPr lang="en-GB" sz="2000" b="1" dirty="0">
              <a:solidFill>
                <a:schemeClr val="tx1">
                  <a:lumMod val="85000"/>
                  <a:lumOff val="15000"/>
                </a:schemeClr>
              </a:solidFill>
            </a:endParaRPr>
          </a:p>
          <a:p>
            <a:pPr>
              <a:buNone/>
            </a:pPr>
            <a:endParaRPr lang="en-GB" sz="2000" b="1" dirty="0">
              <a:solidFill>
                <a:schemeClr val="tx1">
                  <a:lumMod val="85000"/>
                  <a:lumOff val="15000"/>
                </a:schemeClr>
              </a:solidFill>
            </a:endParaRPr>
          </a:p>
          <a:p>
            <a:pPr>
              <a:buNone/>
            </a:pPr>
            <a:r>
              <a:rPr lang="en-GB" sz="2000" b="1" dirty="0">
                <a:solidFill>
                  <a:schemeClr val="tx1">
                    <a:lumMod val="85000"/>
                    <a:lumOff val="15000"/>
                  </a:schemeClr>
                </a:solidFill>
              </a:rPr>
              <a:t>Status Biogas (co-</a:t>
            </a:r>
            <a:r>
              <a:rPr lang="en-GB" sz="2000" b="1" dirty="0" err="1">
                <a:solidFill>
                  <a:schemeClr val="tx1">
                    <a:lumMod val="85000"/>
                    <a:lumOff val="15000"/>
                  </a:schemeClr>
                </a:solidFill>
              </a:rPr>
              <a:t>vergisting</a:t>
            </a:r>
            <a:r>
              <a:rPr lang="en-GB" sz="2000" b="1" dirty="0">
                <a:solidFill>
                  <a:schemeClr val="tx1">
                    <a:lumMod val="85000"/>
                    <a:lumOff val="15000"/>
                  </a:schemeClr>
                </a:solidFill>
              </a:rPr>
              <a:t>)</a:t>
            </a:r>
          </a:p>
          <a:p>
            <a:r>
              <a:rPr lang="en-GB" sz="1400" dirty="0" err="1">
                <a:solidFill>
                  <a:schemeClr val="tx1">
                    <a:lumMod val="85000"/>
                    <a:lumOff val="15000"/>
                  </a:schemeClr>
                </a:solidFill>
              </a:rPr>
              <a:t>Energie</a:t>
            </a:r>
            <a:r>
              <a:rPr lang="en-GB" sz="1400" dirty="0">
                <a:solidFill>
                  <a:schemeClr val="tx1">
                    <a:lumMod val="85000"/>
                    <a:lumOff val="15000"/>
                  </a:schemeClr>
                </a:solidFill>
              </a:rPr>
              <a:t> </a:t>
            </a:r>
            <a:r>
              <a:rPr lang="en-GB" sz="1400" dirty="0" err="1">
                <a:solidFill>
                  <a:schemeClr val="tx1">
                    <a:lumMod val="85000"/>
                    <a:lumOff val="15000"/>
                  </a:schemeClr>
                </a:solidFill>
              </a:rPr>
              <a:t>aandeel</a:t>
            </a:r>
            <a:r>
              <a:rPr lang="en-GB" sz="1400" dirty="0">
                <a:solidFill>
                  <a:schemeClr val="tx1">
                    <a:lumMod val="85000"/>
                    <a:lumOff val="15000"/>
                  </a:schemeClr>
                </a:solidFill>
              </a:rPr>
              <a:t> </a:t>
            </a:r>
            <a:r>
              <a:rPr lang="en-GB" sz="1400" dirty="0" err="1">
                <a:solidFill>
                  <a:schemeClr val="tx1">
                    <a:lumMod val="85000"/>
                    <a:lumOff val="15000"/>
                  </a:schemeClr>
                </a:solidFill>
              </a:rPr>
              <a:t>mest</a:t>
            </a:r>
            <a:r>
              <a:rPr lang="en-GB" sz="1400" dirty="0">
                <a:solidFill>
                  <a:schemeClr val="tx1">
                    <a:lumMod val="85000"/>
                    <a:lumOff val="15000"/>
                  </a:schemeClr>
                </a:solidFill>
              </a:rPr>
              <a:t> van 13% (2009) tot 27% (2014) </a:t>
            </a:r>
          </a:p>
          <a:p>
            <a:r>
              <a:rPr lang="en-GB" sz="1400" dirty="0" err="1">
                <a:solidFill>
                  <a:schemeClr val="tx1">
                    <a:lumMod val="85000"/>
                    <a:lumOff val="15000"/>
                  </a:schemeClr>
                </a:solidFill>
              </a:rPr>
              <a:t>Toename</a:t>
            </a:r>
            <a:r>
              <a:rPr lang="en-GB" sz="1400" dirty="0">
                <a:solidFill>
                  <a:schemeClr val="tx1">
                    <a:lumMod val="85000"/>
                    <a:lumOff val="15000"/>
                  </a:schemeClr>
                </a:solidFill>
              </a:rPr>
              <a:t> </a:t>
            </a:r>
            <a:r>
              <a:rPr lang="en-GB" sz="1400" dirty="0" err="1">
                <a:solidFill>
                  <a:schemeClr val="tx1">
                    <a:lumMod val="85000"/>
                    <a:lumOff val="15000"/>
                  </a:schemeClr>
                </a:solidFill>
              </a:rPr>
              <a:t>capaciteit</a:t>
            </a:r>
            <a:r>
              <a:rPr lang="en-GB" sz="1400" dirty="0">
                <a:solidFill>
                  <a:schemeClr val="tx1">
                    <a:lumMod val="85000"/>
                    <a:lumOff val="15000"/>
                  </a:schemeClr>
                </a:solidFill>
              </a:rPr>
              <a:t>, maar </a:t>
            </a:r>
            <a:r>
              <a:rPr lang="en-GB" sz="1400" dirty="0" err="1">
                <a:solidFill>
                  <a:schemeClr val="tx1">
                    <a:lumMod val="85000"/>
                    <a:lumOff val="15000"/>
                  </a:schemeClr>
                </a:solidFill>
              </a:rPr>
              <a:t>lagere</a:t>
            </a:r>
            <a:r>
              <a:rPr lang="en-GB" sz="1400" dirty="0">
                <a:solidFill>
                  <a:schemeClr val="tx1">
                    <a:lumMod val="85000"/>
                    <a:lumOff val="15000"/>
                  </a:schemeClr>
                </a:solidFill>
              </a:rPr>
              <a:t> </a:t>
            </a:r>
            <a:r>
              <a:rPr lang="en-GB" sz="1400" dirty="0" err="1">
                <a:solidFill>
                  <a:schemeClr val="tx1">
                    <a:lumMod val="85000"/>
                    <a:lumOff val="15000"/>
                  </a:schemeClr>
                </a:solidFill>
              </a:rPr>
              <a:t>totale</a:t>
            </a:r>
            <a:r>
              <a:rPr lang="en-GB" sz="1400" dirty="0">
                <a:solidFill>
                  <a:schemeClr val="tx1">
                    <a:lumMod val="85000"/>
                    <a:lumOff val="15000"/>
                  </a:schemeClr>
                </a:solidFill>
              </a:rPr>
              <a:t> </a:t>
            </a:r>
            <a:r>
              <a:rPr lang="en-GB" sz="1400" dirty="0" err="1">
                <a:solidFill>
                  <a:schemeClr val="tx1">
                    <a:lumMod val="85000"/>
                    <a:lumOff val="15000"/>
                  </a:schemeClr>
                </a:solidFill>
              </a:rPr>
              <a:t>energieproductie</a:t>
            </a:r>
            <a:endParaRPr lang="en-GB" sz="1400" dirty="0">
              <a:solidFill>
                <a:schemeClr val="tx1">
                  <a:lumMod val="85000"/>
                  <a:lumOff val="15000"/>
                </a:schemeClr>
              </a:solidFill>
            </a:endParaRPr>
          </a:p>
          <a:p>
            <a:r>
              <a:rPr lang="en-GB" sz="1400" dirty="0" err="1">
                <a:solidFill>
                  <a:schemeClr val="tx1">
                    <a:lumMod val="85000"/>
                    <a:lumOff val="15000"/>
                  </a:schemeClr>
                </a:solidFill>
              </a:rPr>
              <a:t>Vollasturen</a:t>
            </a:r>
            <a:r>
              <a:rPr lang="en-GB" sz="1400" dirty="0">
                <a:solidFill>
                  <a:schemeClr val="tx1">
                    <a:lumMod val="85000"/>
                    <a:lumOff val="15000"/>
                  </a:schemeClr>
                </a:solidFill>
              </a:rPr>
              <a:t> ‘</a:t>
            </a:r>
            <a:r>
              <a:rPr lang="en-GB" sz="1400" dirty="0" err="1">
                <a:solidFill>
                  <a:schemeClr val="tx1">
                    <a:lumMod val="85000"/>
                    <a:lumOff val="15000"/>
                  </a:schemeClr>
                </a:solidFill>
              </a:rPr>
              <a:t>slechts</a:t>
            </a:r>
            <a:r>
              <a:rPr lang="en-GB" sz="1400" dirty="0">
                <a:solidFill>
                  <a:schemeClr val="tx1">
                    <a:lumMod val="85000"/>
                    <a:lumOff val="15000"/>
                  </a:schemeClr>
                </a:solidFill>
              </a:rPr>
              <a:t>’ 4200 </a:t>
            </a:r>
            <a:r>
              <a:rPr lang="en-GB" sz="1400" dirty="0" err="1">
                <a:solidFill>
                  <a:schemeClr val="tx1">
                    <a:lumMod val="85000"/>
                    <a:lumOff val="15000"/>
                  </a:schemeClr>
                </a:solidFill>
              </a:rPr>
              <a:t>uur</a:t>
            </a:r>
            <a:r>
              <a:rPr lang="en-GB" sz="1400" dirty="0">
                <a:solidFill>
                  <a:schemeClr val="tx1">
                    <a:lumMod val="85000"/>
                    <a:lumOff val="15000"/>
                  </a:schemeClr>
                </a:solidFill>
              </a:rPr>
              <a:t>/j</a:t>
            </a:r>
          </a:p>
          <a:p>
            <a:r>
              <a:rPr lang="en-GB" sz="1400" dirty="0" err="1">
                <a:solidFill>
                  <a:schemeClr val="tx1">
                    <a:lumMod val="85000"/>
                    <a:lumOff val="15000"/>
                  </a:schemeClr>
                </a:solidFill>
              </a:rPr>
              <a:t>Prijzen</a:t>
            </a:r>
            <a:r>
              <a:rPr lang="en-GB" sz="1400" dirty="0">
                <a:solidFill>
                  <a:schemeClr val="tx1">
                    <a:lumMod val="85000"/>
                    <a:lumOff val="15000"/>
                  </a:schemeClr>
                </a:solidFill>
              </a:rPr>
              <a:t> co-</a:t>
            </a:r>
            <a:r>
              <a:rPr lang="en-GB" sz="1400" dirty="0" err="1">
                <a:solidFill>
                  <a:schemeClr val="tx1">
                    <a:lumMod val="85000"/>
                    <a:lumOff val="15000"/>
                  </a:schemeClr>
                </a:solidFill>
              </a:rPr>
              <a:t>substraat</a:t>
            </a:r>
            <a:r>
              <a:rPr lang="en-GB" sz="1400" dirty="0">
                <a:solidFill>
                  <a:schemeClr val="tx1">
                    <a:lumMod val="85000"/>
                    <a:lumOff val="15000"/>
                  </a:schemeClr>
                </a:solidFill>
              </a:rPr>
              <a:t> </a:t>
            </a:r>
            <a:r>
              <a:rPr lang="en-GB" sz="1400" dirty="0" err="1">
                <a:solidFill>
                  <a:schemeClr val="tx1">
                    <a:lumMod val="85000"/>
                    <a:lumOff val="15000"/>
                  </a:schemeClr>
                </a:solidFill>
              </a:rPr>
              <a:t>hoog</a:t>
            </a:r>
            <a:r>
              <a:rPr lang="en-GB" sz="1400" dirty="0">
                <a:solidFill>
                  <a:schemeClr val="tx1">
                    <a:lumMod val="85000"/>
                    <a:lumOff val="15000"/>
                  </a:schemeClr>
                </a:solidFill>
              </a:rPr>
              <a:t> (</a:t>
            </a:r>
            <a:r>
              <a:rPr lang="en-GB" sz="1400" dirty="0" err="1">
                <a:solidFill>
                  <a:schemeClr val="tx1">
                    <a:lumMod val="85000"/>
                    <a:lumOff val="15000"/>
                  </a:schemeClr>
                </a:solidFill>
              </a:rPr>
              <a:t>mais</a:t>
            </a:r>
            <a:r>
              <a:rPr lang="en-GB" sz="1400" dirty="0">
                <a:solidFill>
                  <a:schemeClr val="tx1">
                    <a:lumMod val="85000"/>
                    <a:lumOff val="15000"/>
                  </a:schemeClr>
                </a:solidFill>
              </a:rPr>
              <a:t> </a:t>
            </a:r>
            <a:r>
              <a:rPr lang="en-GB" sz="1400" dirty="0" err="1">
                <a:solidFill>
                  <a:schemeClr val="tx1">
                    <a:lumMod val="85000"/>
                    <a:lumOff val="15000"/>
                  </a:schemeClr>
                </a:solidFill>
              </a:rPr>
              <a:t>bijna</a:t>
            </a:r>
            <a:r>
              <a:rPr lang="en-GB" sz="1400" dirty="0">
                <a:solidFill>
                  <a:schemeClr val="tx1">
                    <a:lumMod val="85000"/>
                    <a:lumOff val="15000"/>
                  </a:schemeClr>
                </a:solidFill>
              </a:rPr>
              <a:t> </a:t>
            </a:r>
            <a:r>
              <a:rPr lang="en-GB" sz="1400" dirty="0" err="1">
                <a:solidFill>
                  <a:schemeClr val="tx1">
                    <a:lumMod val="85000"/>
                    <a:lumOff val="15000"/>
                  </a:schemeClr>
                </a:solidFill>
              </a:rPr>
              <a:t>uitgefaseerd</a:t>
            </a:r>
            <a:r>
              <a:rPr lang="en-GB" sz="1400" dirty="0">
                <a:solidFill>
                  <a:schemeClr val="tx1">
                    <a:lumMod val="85000"/>
                    <a:lumOff val="15000"/>
                  </a:schemeClr>
                </a:solidFill>
              </a:rPr>
              <a:t>)</a:t>
            </a:r>
          </a:p>
          <a:p>
            <a:r>
              <a:rPr lang="en-GB" sz="1400" dirty="0">
                <a:solidFill>
                  <a:schemeClr val="tx1">
                    <a:lumMod val="85000"/>
                    <a:lumOff val="15000"/>
                  </a:schemeClr>
                </a:solidFill>
              </a:rPr>
              <a:t>Meer co-</a:t>
            </a:r>
            <a:r>
              <a:rPr lang="en-GB" sz="1400" dirty="0" err="1">
                <a:solidFill>
                  <a:schemeClr val="tx1">
                    <a:lumMod val="85000"/>
                    <a:lumOff val="15000"/>
                  </a:schemeClr>
                </a:solidFill>
              </a:rPr>
              <a:t>substraat</a:t>
            </a:r>
            <a:r>
              <a:rPr lang="en-GB" sz="1400" dirty="0">
                <a:solidFill>
                  <a:schemeClr val="tx1">
                    <a:lumMod val="85000"/>
                    <a:lumOff val="15000"/>
                  </a:schemeClr>
                </a:solidFill>
              </a:rPr>
              <a:t> = </a:t>
            </a:r>
            <a:r>
              <a:rPr lang="en-GB" sz="1400" dirty="0" err="1">
                <a:solidFill>
                  <a:schemeClr val="tx1">
                    <a:lumMod val="85000"/>
                    <a:lumOff val="15000"/>
                  </a:schemeClr>
                </a:solidFill>
              </a:rPr>
              <a:t>meer</a:t>
            </a:r>
            <a:r>
              <a:rPr lang="en-GB" sz="1400" dirty="0">
                <a:solidFill>
                  <a:schemeClr val="tx1">
                    <a:lumMod val="85000"/>
                    <a:lumOff val="15000"/>
                  </a:schemeClr>
                </a:solidFill>
              </a:rPr>
              <a:t> </a:t>
            </a:r>
            <a:r>
              <a:rPr lang="en-GB" sz="1400" dirty="0" err="1">
                <a:solidFill>
                  <a:schemeClr val="tx1">
                    <a:lumMod val="85000"/>
                    <a:lumOff val="15000"/>
                  </a:schemeClr>
                </a:solidFill>
              </a:rPr>
              <a:t>mestoverschot</a:t>
            </a:r>
            <a:endParaRPr lang="en-GB" sz="1400" dirty="0">
              <a:solidFill>
                <a:schemeClr val="tx1">
                  <a:lumMod val="85000"/>
                  <a:lumOff val="15000"/>
                </a:schemeClr>
              </a:solidFill>
            </a:endParaRPr>
          </a:p>
          <a:p>
            <a:r>
              <a:rPr lang="en-GB" sz="1400" dirty="0">
                <a:solidFill>
                  <a:schemeClr val="tx1">
                    <a:lumMod val="85000"/>
                    <a:lumOff val="15000"/>
                  </a:schemeClr>
                </a:solidFill>
              </a:rPr>
              <a:t>50% van biogas </a:t>
            </a:r>
            <a:r>
              <a:rPr lang="en-GB" sz="1400" dirty="0" err="1">
                <a:solidFill>
                  <a:schemeClr val="tx1">
                    <a:lumMod val="85000"/>
                    <a:lumOff val="15000"/>
                  </a:schemeClr>
                </a:solidFill>
              </a:rPr>
              <a:t>installaties</a:t>
            </a:r>
            <a:r>
              <a:rPr lang="en-GB" sz="1400" dirty="0">
                <a:solidFill>
                  <a:schemeClr val="tx1">
                    <a:lumMod val="85000"/>
                    <a:lumOff val="15000"/>
                  </a:schemeClr>
                </a:solidFill>
              </a:rPr>
              <a:t> </a:t>
            </a:r>
            <a:r>
              <a:rPr lang="en-GB" sz="1400" dirty="0" err="1">
                <a:solidFill>
                  <a:schemeClr val="tx1">
                    <a:lumMod val="85000"/>
                    <a:lumOff val="15000"/>
                  </a:schemeClr>
                </a:solidFill>
              </a:rPr>
              <a:t>mogelijk</a:t>
            </a:r>
            <a:r>
              <a:rPr lang="en-GB" sz="1400" dirty="0">
                <a:solidFill>
                  <a:schemeClr val="tx1">
                    <a:lumMod val="85000"/>
                    <a:lumOff val="15000"/>
                  </a:schemeClr>
                </a:solidFill>
              </a:rPr>
              <a:t> </a:t>
            </a:r>
            <a:r>
              <a:rPr lang="en-GB" sz="1400" dirty="0" err="1">
                <a:solidFill>
                  <a:schemeClr val="tx1">
                    <a:lumMod val="85000"/>
                    <a:lumOff val="15000"/>
                  </a:schemeClr>
                </a:solidFill>
              </a:rPr>
              <a:t>stopgezet</a:t>
            </a:r>
            <a:endParaRPr lang="en-GB" sz="1400" dirty="0">
              <a:solidFill>
                <a:schemeClr val="tx1">
                  <a:lumMod val="85000"/>
                  <a:lumOff val="15000"/>
                </a:schemeClr>
              </a:solidFill>
            </a:endParaRP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6</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8" name="Tijdelijke aanduiding voor inhoud 2"/>
          <p:cNvSpPr txBox="1">
            <a:spLocks/>
          </p:cNvSpPr>
          <p:nvPr/>
        </p:nvSpPr>
        <p:spPr>
          <a:xfrm>
            <a:off x="4849688" y="1340768"/>
            <a:ext cx="4186808" cy="439248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err="1">
                <a:ln>
                  <a:noFill/>
                </a:ln>
                <a:solidFill>
                  <a:schemeClr val="tx1">
                    <a:lumMod val="85000"/>
                    <a:lumOff val="15000"/>
                  </a:schemeClr>
                </a:solidFill>
                <a:effectLst/>
                <a:uLnTx/>
                <a:uFillTx/>
                <a:latin typeface="+mn-lt"/>
                <a:ea typeface="+mn-ea"/>
                <a:cs typeface="+mn-cs"/>
              </a:rPr>
              <a:t>Fosfaten</a:t>
            </a:r>
            <a:endPar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Fosfaat</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productie</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rechten</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in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melkveehouderij</a:t>
            </a:r>
            <a:endPar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err="1">
                <a:solidFill>
                  <a:schemeClr val="tx1">
                    <a:lumMod val="85000"/>
                    <a:lumOff val="15000"/>
                  </a:schemeClr>
                </a:solidFill>
              </a:rPr>
              <a:t>Mestverwerkingssplicht</a:t>
            </a:r>
            <a:endParaRPr lang="en-GB" sz="1400" dirty="0">
              <a:solidFill>
                <a:schemeClr val="tx1">
                  <a:lumMod val="85000"/>
                  <a:lumOff val="15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Grondgebonden</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groei</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melkveehouderij</a:t>
            </a:r>
            <a:endPar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rPr>
              <a:t>Status </a:t>
            </a:r>
            <a:r>
              <a:rPr kumimoji="0" lang="en-GB" sz="2000" b="1" i="0" u="none" strike="noStrike" kern="1200" cap="none" spc="0" normalizeH="0" baseline="0" noProof="0" dirty="0" err="1">
                <a:ln>
                  <a:noFill/>
                </a:ln>
                <a:solidFill>
                  <a:schemeClr val="tx1">
                    <a:lumMod val="85000"/>
                    <a:lumOff val="15000"/>
                  </a:schemeClr>
                </a:solidFill>
                <a:effectLst/>
                <a:uLnTx/>
                <a:uFillTx/>
                <a:latin typeface="+mn-lt"/>
                <a:ea typeface="+mn-ea"/>
                <a:cs typeface="+mn-cs"/>
              </a:rPr>
              <a:t>Mestverwerking</a:t>
            </a:r>
            <a:endParaRPr kumimoji="0" lang="en-GB" sz="20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Sterke</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toename</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in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operationele</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r>
              <a:rPr lang="en-GB" sz="1400" dirty="0" err="1">
                <a:solidFill>
                  <a:schemeClr val="tx1">
                    <a:lumMod val="85000"/>
                    <a:lumOff val="15000"/>
                  </a:schemeClr>
                </a:solidFill>
              </a:rPr>
              <a:t>capaciteit</a:t>
            </a:r>
            <a:endPar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Verdere</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uitbreiding</a:t>
            </a:r>
            <a:r>
              <a:rPr kumimoji="0" lang="en-GB" sz="1400" b="0" i="0" u="none" strike="noStrike" kern="1200" cap="none" spc="0" normalizeH="0" baseline="0" noProof="0" dirty="0">
                <a:ln>
                  <a:noFill/>
                </a:ln>
                <a:solidFill>
                  <a:schemeClr val="tx1">
                    <a:lumMod val="85000"/>
                    <a:lumOff val="15000"/>
                  </a:schemeClr>
                </a:solidFill>
                <a:effectLst/>
                <a:uLnTx/>
                <a:uFillTx/>
                <a:latin typeface="+mn-lt"/>
                <a:ea typeface="+mn-ea"/>
                <a:cs typeface="+mn-cs"/>
              </a:rPr>
              <a:t> </a:t>
            </a:r>
            <a:r>
              <a:rPr kumimoji="0" lang="en-GB" sz="1400" b="0" i="0" u="none" strike="noStrike" kern="1200" cap="none" spc="0" normalizeH="0" baseline="0" noProof="0" dirty="0" err="1">
                <a:ln>
                  <a:noFill/>
                </a:ln>
                <a:solidFill>
                  <a:schemeClr val="tx1">
                    <a:lumMod val="85000"/>
                    <a:lumOff val="15000"/>
                  </a:schemeClr>
                </a:solidFill>
                <a:effectLst/>
                <a:uLnTx/>
                <a:uFillTx/>
                <a:latin typeface="+mn-lt"/>
                <a:ea typeface="+mn-ea"/>
                <a:cs typeface="+mn-cs"/>
              </a:rPr>
              <a:t>verwacht</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(11,5 </a:t>
            </a:r>
            <a:r>
              <a:rPr kumimoji="0" lang="en-GB" sz="1400" b="0" i="0" u="none" strike="noStrike" kern="1200" cap="none" spc="0" normalizeH="0" noProof="0" dirty="0" err="1">
                <a:ln>
                  <a:noFill/>
                </a:ln>
                <a:solidFill>
                  <a:schemeClr val="tx1">
                    <a:lumMod val="85000"/>
                    <a:lumOff val="15000"/>
                  </a:schemeClr>
                </a:solidFill>
                <a:effectLst/>
                <a:uLnTx/>
                <a:uFillTx/>
                <a:latin typeface="+mn-lt"/>
                <a:ea typeface="+mn-ea"/>
                <a:cs typeface="+mn-cs"/>
              </a:rPr>
              <a:t>mln</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kg P) in </a:t>
            </a:r>
            <a:r>
              <a:rPr kumimoji="0" lang="en-GB" sz="1400" b="0" i="0" u="none" strike="noStrike" kern="1200" cap="none" spc="0" normalizeH="0" noProof="0" dirty="0" err="1">
                <a:ln>
                  <a:noFill/>
                </a:ln>
                <a:solidFill>
                  <a:schemeClr val="tx1">
                    <a:lumMod val="85000"/>
                    <a:lumOff val="15000"/>
                  </a:schemeClr>
                </a:solidFill>
                <a:effectLst/>
                <a:uLnTx/>
                <a:uFillTx/>
                <a:latin typeface="+mn-lt"/>
                <a:ea typeface="+mn-ea"/>
                <a:cs typeface="+mn-cs"/>
              </a:rPr>
              <a:t>komende</a:t>
            </a:r>
            <a:r>
              <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rPr>
              <a:t> </a:t>
            </a:r>
            <a:r>
              <a:rPr kumimoji="0" lang="en-GB" sz="1400" b="0" i="0" u="none" strike="noStrike" kern="1200" cap="none" spc="0" normalizeH="0" noProof="0" dirty="0" err="1">
                <a:ln>
                  <a:noFill/>
                </a:ln>
                <a:solidFill>
                  <a:schemeClr val="tx1">
                    <a:lumMod val="85000"/>
                    <a:lumOff val="15000"/>
                  </a:schemeClr>
                </a:solidFill>
                <a:effectLst/>
                <a:uLnTx/>
                <a:uFillTx/>
                <a:latin typeface="+mn-lt"/>
                <a:ea typeface="+mn-ea"/>
                <a:cs typeface="+mn-cs"/>
              </a:rPr>
              <a:t>jaren</a:t>
            </a:r>
            <a:endParaRPr kumimoji="0" lang="en-GB" sz="1400" b="0" i="0" u="none" strike="noStrike" kern="1200" cap="none" spc="0" normalizeH="0" noProof="0" dirty="0">
              <a:ln>
                <a:noFill/>
              </a:ln>
              <a:solidFill>
                <a:schemeClr val="tx1">
                  <a:lumMod val="85000"/>
                  <a:lumOff val="1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baseline="0" dirty="0">
                <a:solidFill>
                  <a:schemeClr val="tx1">
                    <a:lumMod val="85000"/>
                    <a:lumOff val="15000"/>
                  </a:schemeClr>
                </a:solidFill>
              </a:rPr>
              <a:t>Percentages </a:t>
            </a:r>
            <a:r>
              <a:rPr lang="en-GB" sz="1400" baseline="0" dirty="0" err="1">
                <a:solidFill>
                  <a:schemeClr val="tx1">
                    <a:lumMod val="85000"/>
                    <a:lumOff val="15000"/>
                  </a:schemeClr>
                </a:solidFill>
              </a:rPr>
              <a:t>mestverwerkingsplicht</a:t>
            </a:r>
            <a:r>
              <a:rPr lang="en-GB" sz="1400" baseline="0" dirty="0">
                <a:solidFill>
                  <a:schemeClr val="tx1">
                    <a:lumMod val="85000"/>
                    <a:lumOff val="15000"/>
                  </a:schemeClr>
                </a:solidFill>
              </a:rPr>
              <a:t> </a:t>
            </a:r>
            <a:r>
              <a:rPr lang="en-GB" sz="1400" baseline="0" dirty="0" err="1">
                <a:solidFill>
                  <a:schemeClr val="tx1">
                    <a:lumMod val="85000"/>
                    <a:lumOff val="15000"/>
                  </a:schemeClr>
                </a:solidFill>
              </a:rPr>
              <a:t>omhoog</a:t>
            </a:r>
            <a:r>
              <a:rPr lang="en-GB" sz="1400" dirty="0">
                <a:solidFill>
                  <a:schemeClr val="tx1">
                    <a:lumMod val="85000"/>
                    <a:lumOff val="15000"/>
                  </a:schemeClr>
                </a:solidFill>
              </a:rPr>
              <a:t> </a:t>
            </a:r>
          </a:p>
        </p:txBody>
      </p:sp>
      <p:sp>
        <p:nvSpPr>
          <p:cNvPr id="6" name="PIJL-OMLAAG 5"/>
          <p:cNvSpPr/>
          <p:nvPr/>
        </p:nvSpPr>
        <p:spPr>
          <a:xfrm>
            <a:off x="2051720" y="5157192"/>
            <a:ext cx="432048" cy="792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JL-OMLAAG 8"/>
          <p:cNvSpPr/>
          <p:nvPr/>
        </p:nvSpPr>
        <p:spPr>
          <a:xfrm rot="10800000">
            <a:off x="6588224" y="5157192"/>
            <a:ext cx="432048" cy="792088"/>
          </a:xfrm>
          <a:prstGeom prst="down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418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b="1" dirty="0">
                <a:solidFill>
                  <a:srgbClr val="008000"/>
                </a:solidFill>
              </a:rPr>
              <a:t>MARKT RESULTATEN</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7</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grpSp>
        <p:nvGrpSpPr>
          <p:cNvPr id="27" name="Groep 26"/>
          <p:cNvGrpSpPr/>
          <p:nvPr/>
        </p:nvGrpSpPr>
        <p:grpSpPr>
          <a:xfrm>
            <a:off x="683568" y="980728"/>
            <a:ext cx="7272808" cy="3744416"/>
            <a:chOff x="683568" y="1412776"/>
            <a:chExt cx="7272808" cy="3744416"/>
          </a:xfrm>
        </p:grpSpPr>
        <p:graphicFrame>
          <p:nvGraphicFramePr>
            <p:cNvPr id="8" name="Grafiek 7"/>
            <p:cNvGraphicFramePr/>
            <p:nvPr/>
          </p:nvGraphicFramePr>
          <p:xfrm>
            <a:off x="683568" y="1412776"/>
            <a:ext cx="7272808" cy="374441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Rechte verbindingslijn met pijl 9"/>
            <p:cNvCxnSpPr/>
            <p:nvPr/>
          </p:nvCxnSpPr>
          <p:spPr>
            <a:xfrm>
              <a:off x="1115616" y="1484784"/>
              <a:ext cx="792088"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2699792" y="3140968"/>
              <a:ext cx="648072"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V="1">
              <a:off x="5076056" y="3861048"/>
              <a:ext cx="720080"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V="1">
              <a:off x="6444208" y="2348880"/>
              <a:ext cx="720080" cy="2160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3563888" y="3933056"/>
              <a:ext cx="576064"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flipV="1">
              <a:off x="4211960" y="3933056"/>
              <a:ext cx="360040"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ijdelijke aanduiding voor inhoud 2"/>
          <p:cNvSpPr>
            <a:spLocks noGrp="1"/>
          </p:cNvSpPr>
          <p:nvPr>
            <p:ph idx="1"/>
          </p:nvPr>
        </p:nvSpPr>
        <p:spPr>
          <a:xfrm>
            <a:off x="457200" y="4725144"/>
            <a:ext cx="8507288" cy="1224136"/>
          </a:xfrm>
        </p:spPr>
        <p:txBody>
          <a:bodyPr>
            <a:noAutofit/>
          </a:bodyPr>
          <a:lstStyle/>
          <a:p>
            <a:r>
              <a:rPr lang="en-GB" sz="2000" dirty="0" err="1">
                <a:solidFill>
                  <a:schemeClr val="tx1">
                    <a:lumMod val="85000"/>
                    <a:lumOff val="15000"/>
                  </a:schemeClr>
                </a:solidFill>
              </a:rPr>
              <a:t>Een</a:t>
            </a:r>
            <a:r>
              <a:rPr lang="en-GB" sz="2000" dirty="0">
                <a:solidFill>
                  <a:schemeClr val="tx1">
                    <a:lumMod val="85000"/>
                    <a:lumOff val="15000"/>
                  </a:schemeClr>
                </a:solidFill>
              </a:rPr>
              <a:t> ‘</a:t>
            </a:r>
            <a:r>
              <a:rPr lang="en-GB" sz="2000" dirty="0" err="1">
                <a:solidFill>
                  <a:schemeClr val="tx1">
                    <a:lumMod val="85000"/>
                    <a:lumOff val="15000"/>
                  </a:schemeClr>
                </a:solidFill>
              </a:rPr>
              <a:t>enkelvoudige</a:t>
            </a:r>
            <a:r>
              <a:rPr lang="en-GB" sz="2000" dirty="0">
                <a:solidFill>
                  <a:schemeClr val="tx1">
                    <a:lumMod val="85000"/>
                    <a:lumOff val="15000"/>
                  </a:schemeClr>
                </a:solidFill>
              </a:rPr>
              <a:t>’ </a:t>
            </a:r>
            <a:r>
              <a:rPr lang="en-GB" sz="2000" dirty="0" err="1">
                <a:solidFill>
                  <a:schemeClr val="tx1">
                    <a:lumMod val="85000"/>
                    <a:lumOff val="15000"/>
                  </a:schemeClr>
                </a:solidFill>
              </a:rPr>
              <a:t>benadering</a:t>
            </a:r>
            <a:r>
              <a:rPr lang="en-GB" sz="2000" dirty="0">
                <a:solidFill>
                  <a:schemeClr val="tx1">
                    <a:lumMod val="85000"/>
                    <a:lumOff val="15000"/>
                  </a:schemeClr>
                </a:solidFill>
              </a:rPr>
              <a:t> </a:t>
            </a:r>
            <a:r>
              <a:rPr lang="en-GB" sz="2000" dirty="0" err="1">
                <a:solidFill>
                  <a:schemeClr val="tx1">
                    <a:lumMod val="85000"/>
                    <a:lumOff val="15000"/>
                  </a:schemeClr>
                </a:solidFill>
              </a:rPr>
              <a:t>zorgt</a:t>
            </a:r>
            <a:r>
              <a:rPr lang="en-GB" sz="2000" dirty="0">
                <a:solidFill>
                  <a:schemeClr val="tx1">
                    <a:lumMod val="85000"/>
                    <a:lumOff val="15000"/>
                  </a:schemeClr>
                </a:solidFill>
              </a:rPr>
              <a:t> </a:t>
            </a:r>
            <a:r>
              <a:rPr lang="en-GB" sz="2000" dirty="0" err="1">
                <a:solidFill>
                  <a:schemeClr val="tx1">
                    <a:lumMod val="85000"/>
                    <a:lumOff val="15000"/>
                  </a:schemeClr>
                </a:solidFill>
              </a:rPr>
              <a:t>niet</a:t>
            </a:r>
            <a:r>
              <a:rPr lang="en-GB" sz="2000" dirty="0">
                <a:solidFill>
                  <a:schemeClr val="tx1">
                    <a:lumMod val="85000"/>
                    <a:lumOff val="15000"/>
                  </a:schemeClr>
                </a:solidFill>
              </a:rPr>
              <a:t> </a:t>
            </a:r>
            <a:r>
              <a:rPr lang="en-GB" sz="2000" dirty="0" err="1">
                <a:solidFill>
                  <a:schemeClr val="tx1">
                    <a:lumMod val="85000"/>
                    <a:lumOff val="15000"/>
                  </a:schemeClr>
                </a:solidFill>
              </a:rPr>
              <a:t>voor</a:t>
            </a:r>
            <a:r>
              <a:rPr lang="en-GB" sz="2000" dirty="0">
                <a:solidFill>
                  <a:schemeClr val="tx1">
                    <a:lumMod val="85000"/>
                    <a:lumOff val="15000"/>
                  </a:schemeClr>
                </a:solidFill>
              </a:rPr>
              <a:t> </a:t>
            </a:r>
            <a:r>
              <a:rPr lang="en-GB" sz="2000" dirty="0" err="1">
                <a:solidFill>
                  <a:schemeClr val="tx1">
                    <a:lumMod val="85000"/>
                    <a:lumOff val="15000"/>
                  </a:schemeClr>
                </a:solidFill>
              </a:rPr>
              <a:t>integrale</a:t>
            </a:r>
            <a:r>
              <a:rPr lang="en-GB" sz="2000" dirty="0">
                <a:solidFill>
                  <a:schemeClr val="tx1">
                    <a:lumMod val="85000"/>
                    <a:lumOff val="15000"/>
                  </a:schemeClr>
                </a:solidFill>
              </a:rPr>
              <a:t> </a:t>
            </a:r>
            <a:r>
              <a:rPr lang="en-GB" sz="2000" dirty="0" err="1">
                <a:solidFill>
                  <a:schemeClr val="tx1">
                    <a:lumMod val="85000"/>
                    <a:lumOff val="15000"/>
                  </a:schemeClr>
                </a:solidFill>
              </a:rPr>
              <a:t>voordelen</a:t>
            </a:r>
            <a:endParaRPr lang="en-GB" sz="2000" dirty="0">
              <a:solidFill>
                <a:schemeClr val="tx1">
                  <a:lumMod val="85000"/>
                  <a:lumOff val="15000"/>
                </a:schemeClr>
              </a:solidFill>
            </a:endParaRPr>
          </a:p>
          <a:p>
            <a:r>
              <a:rPr lang="en-GB" sz="2000" dirty="0" err="1">
                <a:solidFill>
                  <a:schemeClr val="tx1">
                    <a:lumMod val="85000"/>
                    <a:lumOff val="15000"/>
                  </a:schemeClr>
                </a:solidFill>
              </a:rPr>
              <a:t>Milieuprestaties</a:t>
            </a:r>
            <a:r>
              <a:rPr lang="en-GB" sz="2000" dirty="0">
                <a:solidFill>
                  <a:schemeClr val="tx1">
                    <a:lumMod val="85000"/>
                    <a:lumOff val="15000"/>
                  </a:schemeClr>
                </a:solidFill>
              </a:rPr>
              <a:t> </a:t>
            </a:r>
            <a:r>
              <a:rPr lang="en-GB" sz="2000" dirty="0" err="1">
                <a:solidFill>
                  <a:schemeClr val="tx1">
                    <a:lumMod val="85000"/>
                    <a:lumOff val="15000"/>
                  </a:schemeClr>
                </a:solidFill>
              </a:rPr>
              <a:t>niet</a:t>
            </a:r>
            <a:r>
              <a:rPr lang="en-GB" sz="2000" dirty="0">
                <a:solidFill>
                  <a:schemeClr val="tx1">
                    <a:lumMod val="85000"/>
                    <a:lumOff val="15000"/>
                  </a:schemeClr>
                </a:solidFill>
              </a:rPr>
              <a:t> </a:t>
            </a:r>
            <a:r>
              <a:rPr lang="en-GB" sz="2000" dirty="0" err="1">
                <a:solidFill>
                  <a:schemeClr val="tx1">
                    <a:lumMod val="85000"/>
                    <a:lumOff val="15000"/>
                  </a:schemeClr>
                </a:solidFill>
              </a:rPr>
              <a:t>geleverd</a:t>
            </a:r>
            <a:r>
              <a:rPr lang="en-GB" sz="2000" dirty="0">
                <a:solidFill>
                  <a:schemeClr val="tx1">
                    <a:lumMod val="85000"/>
                    <a:lumOff val="15000"/>
                  </a:schemeClr>
                </a:solidFill>
              </a:rPr>
              <a:t> </a:t>
            </a:r>
            <a:r>
              <a:rPr lang="en-GB" sz="2000" dirty="0" err="1">
                <a:solidFill>
                  <a:schemeClr val="tx1">
                    <a:lumMod val="85000"/>
                    <a:lumOff val="15000"/>
                  </a:schemeClr>
                </a:solidFill>
              </a:rPr>
              <a:t>en</a:t>
            </a:r>
            <a:r>
              <a:rPr lang="en-GB" sz="2000" dirty="0">
                <a:solidFill>
                  <a:schemeClr val="tx1">
                    <a:lumMod val="85000"/>
                    <a:lumOff val="15000"/>
                  </a:schemeClr>
                </a:solidFill>
              </a:rPr>
              <a:t> bio-</a:t>
            </a:r>
            <a:r>
              <a:rPr lang="en-GB" sz="2000" dirty="0" err="1">
                <a:solidFill>
                  <a:schemeClr val="tx1">
                    <a:lumMod val="85000"/>
                    <a:lumOff val="15000"/>
                  </a:schemeClr>
                </a:solidFill>
              </a:rPr>
              <a:t>energie</a:t>
            </a:r>
            <a:r>
              <a:rPr lang="en-GB" sz="2000" dirty="0">
                <a:solidFill>
                  <a:schemeClr val="tx1">
                    <a:lumMod val="85000"/>
                    <a:lumOff val="15000"/>
                  </a:schemeClr>
                </a:solidFill>
              </a:rPr>
              <a:t> </a:t>
            </a:r>
            <a:r>
              <a:rPr lang="en-GB" sz="2000" dirty="0" err="1">
                <a:solidFill>
                  <a:schemeClr val="tx1">
                    <a:lumMod val="85000"/>
                    <a:lumOff val="15000"/>
                  </a:schemeClr>
                </a:solidFill>
              </a:rPr>
              <a:t>potentieel</a:t>
            </a:r>
            <a:r>
              <a:rPr lang="en-GB" sz="2000" dirty="0">
                <a:solidFill>
                  <a:schemeClr val="tx1">
                    <a:lumMod val="85000"/>
                    <a:lumOff val="15000"/>
                  </a:schemeClr>
                </a:solidFill>
              </a:rPr>
              <a:t> </a:t>
            </a:r>
            <a:r>
              <a:rPr lang="en-GB" sz="2000" dirty="0" err="1">
                <a:solidFill>
                  <a:schemeClr val="tx1">
                    <a:lumMod val="85000"/>
                    <a:lumOff val="15000"/>
                  </a:schemeClr>
                </a:solidFill>
              </a:rPr>
              <a:t>gaat</a:t>
            </a:r>
            <a:r>
              <a:rPr lang="en-GB" sz="2000" dirty="0">
                <a:solidFill>
                  <a:schemeClr val="tx1">
                    <a:lumMod val="85000"/>
                    <a:lumOff val="15000"/>
                  </a:schemeClr>
                </a:solidFill>
              </a:rPr>
              <a:t> </a:t>
            </a:r>
            <a:r>
              <a:rPr lang="en-GB" sz="2000" dirty="0" err="1">
                <a:solidFill>
                  <a:schemeClr val="tx1">
                    <a:lumMod val="85000"/>
                    <a:lumOff val="15000"/>
                  </a:schemeClr>
                </a:solidFill>
              </a:rPr>
              <a:t>verloren</a:t>
            </a:r>
            <a:endParaRPr lang="en-GB" sz="2000" dirty="0">
              <a:solidFill>
                <a:schemeClr val="tx1">
                  <a:lumMod val="85000"/>
                  <a:lumOff val="15000"/>
                </a:schemeClr>
              </a:solidFill>
            </a:endParaRPr>
          </a:p>
          <a:p>
            <a:r>
              <a:rPr lang="en-GB" sz="2000" b="1" dirty="0" err="1">
                <a:solidFill>
                  <a:srgbClr val="FF0000"/>
                </a:solidFill>
              </a:rPr>
              <a:t>Duurzaam</a:t>
            </a:r>
            <a:r>
              <a:rPr lang="en-GB" sz="2000" b="1" dirty="0">
                <a:solidFill>
                  <a:srgbClr val="FF0000"/>
                </a:solidFill>
              </a:rPr>
              <a:t> integral </a:t>
            </a:r>
            <a:r>
              <a:rPr lang="en-GB" sz="2000" b="1" dirty="0" err="1">
                <a:solidFill>
                  <a:srgbClr val="FF0000"/>
                </a:solidFill>
              </a:rPr>
              <a:t>mestbeheer</a:t>
            </a:r>
            <a:r>
              <a:rPr lang="en-GB" sz="2000" b="1" dirty="0">
                <a:solidFill>
                  <a:srgbClr val="FF0000"/>
                </a:solidFill>
              </a:rPr>
              <a:t> </a:t>
            </a:r>
            <a:r>
              <a:rPr lang="en-GB" sz="2000" b="1" dirty="0" err="1">
                <a:solidFill>
                  <a:srgbClr val="FF0000"/>
                </a:solidFill>
              </a:rPr>
              <a:t>ontwikkeld</a:t>
            </a:r>
            <a:r>
              <a:rPr lang="en-GB" sz="2000" b="1" dirty="0">
                <a:solidFill>
                  <a:srgbClr val="FF0000"/>
                </a:solidFill>
              </a:rPr>
              <a:t> </a:t>
            </a:r>
            <a:r>
              <a:rPr lang="en-GB" sz="2000" b="1" dirty="0" err="1">
                <a:solidFill>
                  <a:srgbClr val="FF0000"/>
                </a:solidFill>
              </a:rPr>
              <a:t>niet</a:t>
            </a:r>
            <a:r>
              <a:rPr lang="en-GB" sz="2000" b="1" dirty="0">
                <a:solidFill>
                  <a:srgbClr val="FF0000"/>
                </a:solidFill>
              </a:rPr>
              <a:t> op </a:t>
            </a:r>
            <a:r>
              <a:rPr lang="en-GB" sz="2000" b="1" dirty="0" err="1">
                <a:solidFill>
                  <a:srgbClr val="FF0000"/>
                </a:solidFill>
              </a:rPr>
              <a:t>juiste</a:t>
            </a:r>
            <a:r>
              <a:rPr lang="en-GB" sz="2000" b="1" dirty="0">
                <a:solidFill>
                  <a:srgbClr val="FF0000"/>
                </a:solidFill>
              </a:rPr>
              <a:t> </a:t>
            </a:r>
            <a:r>
              <a:rPr lang="en-GB" sz="2000" b="1" dirty="0" err="1">
                <a:solidFill>
                  <a:srgbClr val="FF0000"/>
                </a:solidFill>
              </a:rPr>
              <a:t>schaal</a:t>
            </a:r>
            <a:endParaRPr lang="en-GB" sz="20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800" b="1" dirty="0">
                <a:solidFill>
                  <a:srgbClr val="008000"/>
                </a:solidFill>
              </a:rPr>
              <a:t>MEST VERGISTING: </a:t>
            </a:r>
            <a:br>
              <a:rPr lang="en-GB" sz="2800" b="1" dirty="0">
                <a:solidFill>
                  <a:srgbClr val="008000"/>
                </a:solidFill>
              </a:rPr>
            </a:br>
            <a:r>
              <a:rPr lang="en-GB" sz="2800" b="1" dirty="0">
                <a:solidFill>
                  <a:srgbClr val="008000"/>
                </a:solidFill>
              </a:rPr>
              <a:t>GEEN KOSTEN-EFFECTIEVE ENERGIE OPTIE!</a:t>
            </a:r>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8</a:t>
            </a:fld>
            <a:endParaRPr lang="pl-PL"/>
          </a:p>
        </p:txBody>
      </p:sp>
      <p:sp>
        <p:nvSpPr>
          <p:cNvPr id="49154" name="AutoShape 2" descr="Image result for man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graphicFrame>
        <p:nvGraphicFramePr>
          <p:cNvPr id="8" name="Tabel 7"/>
          <p:cNvGraphicFramePr>
            <a:graphicFrameLocks noGrp="1"/>
          </p:cNvGraphicFramePr>
          <p:nvPr>
            <p:extLst>
              <p:ext uri="{D42A27DB-BD31-4B8C-83A1-F6EECF244321}">
                <p14:modId xmlns:p14="http://schemas.microsoft.com/office/powerpoint/2010/main" val="510593766"/>
              </p:ext>
            </p:extLst>
          </p:nvPr>
        </p:nvGraphicFramePr>
        <p:xfrm>
          <a:off x="155575" y="1412776"/>
          <a:ext cx="8808913" cy="4551045"/>
        </p:xfrm>
        <a:graphic>
          <a:graphicData uri="http://schemas.openxmlformats.org/drawingml/2006/table">
            <a:tbl>
              <a:tblPr>
                <a:tableStyleId>{793D81CF-94F2-401A-BA57-92F5A7B2D0C5}</a:tableStyleId>
              </a:tblPr>
              <a:tblGrid>
                <a:gridCol w="4512503">
                  <a:extLst>
                    <a:ext uri="{9D8B030D-6E8A-4147-A177-3AD203B41FA5}">
                      <a16:colId xmlns:a16="http://schemas.microsoft.com/office/drawing/2014/main" val="20000"/>
                    </a:ext>
                  </a:extLst>
                </a:gridCol>
                <a:gridCol w="1992154">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111443">
                <a:tc>
                  <a:txBody>
                    <a:bodyPr/>
                    <a:lstStyle/>
                    <a:p>
                      <a:pPr algn="just" fontAlgn="ctr"/>
                      <a:r>
                        <a:rPr lang="nl-NL" sz="1600" b="1" u="none" strike="noStrike" dirty="0">
                          <a:solidFill>
                            <a:srgbClr val="FFFFFF"/>
                          </a:solidFill>
                          <a:effectLst/>
                        </a:rPr>
                        <a:t>RES </a:t>
                      </a:r>
                      <a:r>
                        <a:rPr lang="nl-NL" sz="1600" b="1" u="none" strike="noStrike" dirty="0" err="1">
                          <a:solidFill>
                            <a:srgbClr val="FFFFFF"/>
                          </a:solidFill>
                          <a:effectLst/>
                        </a:rPr>
                        <a:t>Category</a:t>
                      </a:r>
                      <a:endParaRPr lang="nl-NL" sz="1600" b="1" i="0" u="none" strike="noStrike" dirty="0">
                        <a:solidFill>
                          <a:srgbClr val="FFFFFF"/>
                        </a:solidFill>
                        <a:effectLst/>
                        <a:latin typeface="Calibri" panose="020F0502020204030204" pitchFamily="34" charset="0"/>
                      </a:endParaRPr>
                    </a:p>
                  </a:txBody>
                  <a:tcPr marL="9525" marR="9525" marT="9525" marB="0" anchor="ctr">
                    <a:solidFill>
                      <a:srgbClr val="008000"/>
                    </a:solidFill>
                  </a:tcPr>
                </a:tc>
                <a:tc>
                  <a:txBody>
                    <a:bodyPr/>
                    <a:lstStyle/>
                    <a:p>
                      <a:pPr algn="ctr" fontAlgn="ctr"/>
                      <a:r>
                        <a:rPr lang="nl-NL" sz="1600" b="1" u="none" strike="noStrike" dirty="0">
                          <a:solidFill>
                            <a:srgbClr val="FFFFFF"/>
                          </a:solidFill>
                          <a:effectLst/>
                        </a:rPr>
                        <a:t>Max. </a:t>
                      </a:r>
                      <a:r>
                        <a:rPr lang="nl-NL" sz="1600" b="1" u="none" strike="noStrike" dirty="0" err="1">
                          <a:solidFill>
                            <a:srgbClr val="FFFFFF"/>
                          </a:solidFill>
                          <a:effectLst/>
                        </a:rPr>
                        <a:t>subsidy</a:t>
                      </a:r>
                      <a:r>
                        <a:rPr lang="nl-NL" sz="1600" b="1" u="none" strike="noStrike" dirty="0">
                          <a:solidFill>
                            <a:srgbClr val="FFFFFF"/>
                          </a:solidFill>
                          <a:effectLst/>
                        </a:rPr>
                        <a:t> </a:t>
                      </a:r>
                    </a:p>
                    <a:p>
                      <a:pPr algn="ctr" fontAlgn="ctr"/>
                      <a:r>
                        <a:rPr lang="nl-NL" sz="1600" b="1" u="none" strike="noStrike" dirty="0">
                          <a:solidFill>
                            <a:srgbClr val="FFFFFF"/>
                          </a:solidFill>
                          <a:effectLst/>
                        </a:rPr>
                        <a:t>EUR per</a:t>
                      </a:r>
                      <a:r>
                        <a:rPr lang="nl-NL" sz="1600" b="1" u="none" strike="noStrike" baseline="0" dirty="0">
                          <a:solidFill>
                            <a:srgbClr val="FFFFFF"/>
                          </a:solidFill>
                          <a:effectLst/>
                        </a:rPr>
                        <a:t> kWh</a:t>
                      </a:r>
                      <a:endParaRPr lang="nl-NL" sz="1600" b="1" i="0" u="none" strike="noStrike" dirty="0">
                        <a:solidFill>
                          <a:srgbClr val="FFFFFF"/>
                        </a:solidFill>
                        <a:effectLst/>
                        <a:latin typeface="Calibri" panose="020F0502020204030204" pitchFamily="34" charset="0"/>
                      </a:endParaRPr>
                    </a:p>
                  </a:txBody>
                  <a:tcPr marL="9525" marR="9525" marT="9525" marB="0" anchor="ctr">
                    <a:solidFill>
                      <a:srgbClr val="008000"/>
                    </a:solidFill>
                  </a:tcPr>
                </a:tc>
                <a:tc>
                  <a:txBody>
                    <a:bodyPr/>
                    <a:lstStyle/>
                    <a:p>
                      <a:pPr algn="ctr" fontAlgn="b"/>
                      <a:r>
                        <a:rPr lang="nl-NL" sz="1600" b="1" u="none" strike="noStrike" dirty="0">
                          <a:solidFill>
                            <a:srgbClr val="FFFFFF"/>
                          </a:solidFill>
                          <a:effectLst/>
                        </a:rPr>
                        <a:t>SDE+ </a:t>
                      </a:r>
                      <a:r>
                        <a:rPr lang="nl-NL" sz="1600" b="1" u="none" strike="noStrike" dirty="0" err="1">
                          <a:solidFill>
                            <a:srgbClr val="FFFFFF"/>
                          </a:solidFill>
                          <a:effectLst/>
                        </a:rPr>
                        <a:t>auction</a:t>
                      </a:r>
                      <a:r>
                        <a:rPr lang="nl-NL" sz="1600" b="1" u="none" strike="noStrike" dirty="0">
                          <a:solidFill>
                            <a:srgbClr val="FFFFFF"/>
                          </a:solidFill>
                          <a:effectLst/>
                        </a:rPr>
                        <a:t> </a:t>
                      </a:r>
                      <a:r>
                        <a:rPr lang="nl-NL" sz="1600" b="1" u="none" strike="noStrike" dirty="0" err="1">
                          <a:solidFill>
                            <a:srgbClr val="FFFFFF"/>
                          </a:solidFill>
                          <a:effectLst/>
                        </a:rPr>
                        <a:t>phase</a:t>
                      </a:r>
                      <a:endParaRPr lang="nl-NL" sz="1600" b="1" u="none" strike="noStrike" dirty="0">
                        <a:solidFill>
                          <a:srgbClr val="FFFFFF"/>
                        </a:solidFill>
                        <a:effectLst/>
                      </a:endParaRPr>
                    </a:p>
                    <a:p>
                      <a:pPr algn="ctr" fontAlgn="b"/>
                      <a:r>
                        <a:rPr lang="nl-NL" sz="1600" b="1" u="none" strike="noStrike" dirty="0">
                          <a:solidFill>
                            <a:srgbClr val="FFFFFF"/>
                          </a:solidFill>
                          <a:effectLst/>
                        </a:rPr>
                        <a:t>2016</a:t>
                      </a:r>
                      <a:endParaRPr lang="en-GB" sz="1600" b="1" i="0" u="none" strike="noStrike" dirty="0">
                        <a:solidFill>
                          <a:srgbClr val="FFFFFF"/>
                        </a:solidFill>
                        <a:effectLst/>
                        <a:latin typeface="Calibri" panose="020F0502020204030204" pitchFamily="34" charset="0"/>
                      </a:endParaRPr>
                    </a:p>
                  </a:txBody>
                  <a:tcPr marL="9525" marR="9525" marT="9525" marB="0" anchor="b">
                    <a:solidFill>
                      <a:srgbClr val="008000"/>
                    </a:solidFill>
                  </a:tcPr>
                </a:tc>
                <a:extLst>
                  <a:ext uri="{0D108BD9-81ED-4DB2-BD59-A6C34878D82A}">
                    <a16:rowId xmlns:a16="http://schemas.microsoft.com/office/drawing/2014/main" val="10000"/>
                  </a:ext>
                </a:extLst>
              </a:tr>
              <a:tr h="0">
                <a:tc>
                  <a:txBody>
                    <a:bodyPr/>
                    <a:lstStyle/>
                    <a:p>
                      <a:pPr algn="just" fontAlgn="ctr"/>
                      <a:r>
                        <a:rPr lang="nl-NL" sz="1600" u="none" strike="noStrike" dirty="0" err="1">
                          <a:effectLst/>
                        </a:rPr>
                        <a:t>All</a:t>
                      </a:r>
                      <a:r>
                        <a:rPr lang="nl-NL" sz="1600" u="none" strike="noStrike" dirty="0">
                          <a:effectLst/>
                        </a:rPr>
                        <a:t> </a:t>
                      </a:r>
                      <a:r>
                        <a:rPr lang="nl-NL" sz="1600" u="none" strike="noStrike" dirty="0" err="1">
                          <a:effectLst/>
                        </a:rPr>
                        <a:t>digestion</a:t>
                      </a:r>
                      <a:r>
                        <a:rPr lang="nl-NL" sz="1600" u="none" strike="noStrike" dirty="0">
                          <a:effectLst/>
                        </a:rPr>
                        <a:t> (heat)</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dirty="0">
                          <a:effectLst/>
                        </a:rPr>
                        <a:t>0,035</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nl-NL" sz="1600" u="none" strike="noStrike" dirty="0" err="1">
                          <a:effectLst/>
                        </a:rPr>
                        <a:t>Phase</a:t>
                      </a:r>
                      <a:r>
                        <a:rPr lang="nl-NL" sz="1600" u="none" strike="noStrike" dirty="0">
                          <a:effectLst/>
                        </a:rPr>
                        <a:t> 1</a:t>
                      </a:r>
                      <a:endParaRPr lang="en-GB"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61925">
                <a:tc>
                  <a:txBody>
                    <a:bodyPr/>
                    <a:lstStyle/>
                    <a:p>
                      <a:pPr algn="just" fontAlgn="ctr"/>
                      <a:r>
                        <a:rPr lang="nl-NL" sz="1600" u="none" strike="noStrike">
                          <a:effectLst/>
                        </a:rPr>
                        <a:t>All digestion (biomethane)</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0,04</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dirty="0">
                          <a:effectLst/>
                        </a:rPr>
                        <a:t>Phase 1</a:t>
                      </a:r>
                      <a:endParaRPr lang="en-GB"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61925">
                <a:tc>
                  <a:txBody>
                    <a:bodyPr/>
                    <a:lstStyle/>
                    <a:p>
                      <a:pPr algn="just" fontAlgn="ctr"/>
                      <a:r>
                        <a:rPr lang="nl-NL" sz="1600" u="none" strike="noStrike" dirty="0" err="1">
                          <a:effectLst/>
                        </a:rPr>
                        <a:t>Manure</a:t>
                      </a:r>
                      <a:r>
                        <a:rPr lang="nl-NL" sz="1600" u="none" strike="noStrike" dirty="0">
                          <a:effectLst/>
                        </a:rPr>
                        <a:t> co-</a:t>
                      </a:r>
                      <a:r>
                        <a:rPr lang="nl-NL" sz="1600" u="none" strike="noStrike" dirty="0" err="1">
                          <a:effectLst/>
                        </a:rPr>
                        <a:t>digestion</a:t>
                      </a:r>
                      <a:r>
                        <a:rPr lang="nl-NL" sz="1600" u="none" strike="noStrike" dirty="0">
                          <a:effectLst/>
                        </a:rPr>
                        <a:t> (heat)</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0,053</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61925">
                <a:tc>
                  <a:txBody>
                    <a:bodyPr/>
                    <a:lstStyle/>
                    <a:p>
                      <a:pPr algn="just" fontAlgn="ctr"/>
                      <a:r>
                        <a:rPr lang="nl-NL" sz="1600" u="none" strike="noStrike" dirty="0">
                          <a:effectLst/>
                        </a:rPr>
                        <a:t>Wind on land (av. different wind speed zones)</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0,0545</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61925">
                <a:tc>
                  <a:txBody>
                    <a:bodyPr/>
                    <a:lstStyle/>
                    <a:p>
                      <a:pPr algn="just" fontAlgn="ctr"/>
                      <a:r>
                        <a:rPr lang="nl-NL" sz="1600" u="none" strike="noStrike">
                          <a:effectLst/>
                        </a:rPr>
                        <a:t>Manure co-digestion (biomethane)</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0,056</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61925">
                <a:tc>
                  <a:txBody>
                    <a:bodyPr/>
                    <a:lstStyle/>
                    <a:p>
                      <a:pPr algn="just" fontAlgn="ctr"/>
                      <a:r>
                        <a:rPr lang="nl-NL" sz="1600" u="none" strike="noStrike">
                          <a:effectLst/>
                        </a:rPr>
                        <a:t>All digestion (chp)</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0,058</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dirty="0">
                          <a:effectLst/>
                        </a:rPr>
                        <a:t>Phase 1</a:t>
                      </a:r>
                      <a:endParaRPr lang="en-GB"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61925">
                <a:tc>
                  <a:txBody>
                    <a:bodyPr/>
                    <a:lstStyle/>
                    <a:p>
                      <a:pPr algn="just" fontAlgn="ctr"/>
                      <a:r>
                        <a:rPr lang="nl-NL" sz="1600" u="none" strike="noStrike" dirty="0" err="1">
                          <a:effectLst/>
                        </a:rPr>
                        <a:t>Existing</a:t>
                      </a:r>
                      <a:r>
                        <a:rPr lang="nl-NL" sz="1600" u="none" strike="noStrike" dirty="0">
                          <a:effectLst/>
                        </a:rPr>
                        <a:t> </a:t>
                      </a:r>
                      <a:r>
                        <a:rPr lang="nl-NL" sz="1600" u="none" strike="noStrike" dirty="0" err="1">
                          <a:effectLst/>
                        </a:rPr>
                        <a:t>capacity</a:t>
                      </a:r>
                      <a:r>
                        <a:rPr lang="nl-NL" sz="1600" u="none" strike="noStrike" dirty="0">
                          <a:effectLst/>
                        </a:rPr>
                        <a:t> </a:t>
                      </a:r>
                      <a:r>
                        <a:rPr lang="nl-NL" sz="1600" u="none" strike="noStrike" dirty="0" err="1">
                          <a:effectLst/>
                        </a:rPr>
                        <a:t>for</a:t>
                      </a:r>
                      <a:r>
                        <a:rPr lang="nl-NL" sz="1600" u="none" strike="noStrike" dirty="0">
                          <a:effectLst/>
                        </a:rPr>
                        <a:t> co-</a:t>
                      </a:r>
                      <a:r>
                        <a:rPr lang="nl-NL" sz="1600" u="none" strike="noStrike" dirty="0" err="1">
                          <a:effectLst/>
                        </a:rPr>
                        <a:t>firing</a:t>
                      </a:r>
                      <a:r>
                        <a:rPr lang="nl-NL" sz="1600" u="none" strike="noStrike" dirty="0">
                          <a:effectLst/>
                        </a:rPr>
                        <a:t> (25PJ)</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dirty="0">
                          <a:effectLst/>
                        </a:rPr>
                        <a:t>0,068</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61925">
                <a:tc>
                  <a:txBody>
                    <a:bodyPr/>
                    <a:lstStyle/>
                    <a:p>
                      <a:pPr algn="just" fontAlgn="ctr"/>
                      <a:r>
                        <a:rPr lang="nl-NL" sz="1600" u="none" strike="noStrike" dirty="0">
                          <a:effectLst/>
                        </a:rPr>
                        <a:t>New </a:t>
                      </a:r>
                      <a:r>
                        <a:rPr lang="nl-NL" sz="1600" u="none" strike="noStrike" dirty="0" err="1">
                          <a:effectLst/>
                        </a:rPr>
                        <a:t>capacity</a:t>
                      </a:r>
                      <a:r>
                        <a:rPr lang="nl-NL" sz="1600" u="none" strike="noStrike" dirty="0">
                          <a:effectLst/>
                        </a:rPr>
                        <a:t> </a:t>
                      </a:r>
                      <a:r>
                        <a:rPr lang="nl-NL" sz="1600" u="none" strike="noStrike" dirty="0" err="1">
                          <a:effectLst/>
                        </a:rPr>
                        <a:t>for</a:t>
                      </a:r>
                      <a:r>
                        <a:rPr lang="nl-NL" sz="1600" u="none" strike="noStrike" dirty="0">
                          <a:effectLst/>
                        </a:rPr>
                        <a:t> co-</a:t>
                      </a:r>
                      <a:r>
                        <a:rPr lang="nl-NL" sz="1600" u="none" strike="noStrike" dirty="0" err="1">
                          <a:effectLst/>
                        </a:rPr>
                        <a:t>firing</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0,075</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61925">
                <a:tc>
                  <a:txBody>
                    <a:bodyPr/>
                    <a:lstStyle/>
                    <a:p>
                      <a:pPr algn="just" fontAlgn="ctr"/>
                      <a:r>
                        <a:rPr lang="nl-NL" sz="1600" u="none" strike="noStrike" dirty="0">
                          <a:effectLst/>
                        </a:rPr>
                        <a:t>Solar </a:t>
                      </a:r>
                      <a:r>
                        <a:rPr lang="nl-NL" sz="1600" u="none" strike="noStrike" dirty="0" err="1">
                          <a:effectLst/>
                        </a:rPr>
                        <a:t>thermal</a:t>
                      </a:r>
                      <a:r>
                        <a:rPr lang="nl-NL" sz="1600" u="none" strike="noStrike" dirty="0">
                          <a:effectLst/>
                        </a:rPr>
                        <a:t> &gt;200m</a:t>
                      </a:r>
                      <a:r>
                        <a:rPr lang="nl-NL" sz="1600" u="none" strike="noStrike" baseline="30000" dirty="0">
                          <a:effectLst/>
                        </a:rPr>
                        <a:t>2</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0,078</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1</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161925">
                <a:tc>
                  <a:txBody>
                    <a:bodyPr/>
                    <a:lstStyle/>
                    <a:p>
                      <a:pPr algn="just" fontAlgn="ctr"/>
                      <a:r>
                        <a:rPr lang="en-GB" sz="1600" u="none" strike="noStrike">
                          <a:effectLst/>
                        </a:rPr>
                        <a:t>Digestion of &gt;95% animal manure (heat)</a:t>
                      </a:r>
                      <a:endParaRPr lang="en-GB"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nl-NL" sz="1600" u="none" strike="noStrike">
                          <a:effectLst/>
                        </a:rPr>
                        <a:t>0,084</a:t>
                      </a:r>
                      <a:endParaRPr lang="nl-NL"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GB" sz="1600" u="none" strike="noStrike" dirty="0">
                          <a:effectLst/>
                        </a:rPr>
                        <a:t>Phase 1</a:t>
                      </a:r>
                      <a:endParaRPr lang="en-GB" sz="1600" b="0" i="0" u="none" strike="noStrike" dirty="0">
                        <a:solidFill>
                          <a:schemeClr val="tx1"/>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10"/>
                  </a:ext>
                </a:extLst>
              </a:tr>
              <a:tr h="161925">
                <a:tc>
                  <a:txBody>
                    <a:bodyPr/>
                    <a:lstStyle/>
                    <a:p>
                      <a:pPr algn="just" fontAlgn="ctr"/>
                      <a:r>
                        <a:rPr lang="nl-NL" sz="1600" u="none" strike="noStrike">
                          <a:effectLst/>
                        </a:rPr>
                        <a:t>Manure co-digestion (chp)</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0,085</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dirty="0">
                          <a:effectLst/>
                        </a:rPr>
                        <a:t>Phase 1</a:t>
                      </a:r>
                      <a:endParaRPr lang="en-GB" sz="16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r h="161925">
                <a:tc>
                  <a:txBody>
                    <a:bodyPr/>
                    <a:lstStyle/>
                    <a:p>
                      <a:pPr algn="just" fontAlgn="ctr"/>
                      <a:r>
                        <a:rPr lang="en-GB" sz="1600" u="none" strike="noStrike">
                          <a:effectLst/>
                        </a:rPr>
                        <a:t>Photovoltaic panels &gt;15 kWp &amp; connection &gt;3*80A</a:t>
                      </a:r>
                      <a:endParaRPr lang="en-GB"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0,093</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2</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2"/>
                  </a:ext>
                </a:extLst>
              </a:tr>
              <a:tr h="161925">
                <a:tc>
                  <a:txBody>
                    <a:bodyPr/>
                    <a:lstStyle/>
                    <a:p>
                      <a:pPr algn="just" fontAlgn="ctr"/>
                      <a:r>
                        <a:rPr lang="nl-NL" sz="1600" u="none" strike="noStrike" dirty="0">
                          <a:effectLst/>
                        </a:rPr>
                        <a:t>Solar </a:t>
                      </a:r>
                      <a:r>
                        <a:rPr lang="nl-NL" sz="1600" u="none" strike="noStrike" dirty="0" err="1">
                          <a:effectLst/>
                        </a:rPr>
                        <a:t>thermal</a:t>
                      </a:r>
                      <a:r>
                        <a:rPr lang="nl-NL" sz="1600" u="none" strike="noStrike" dirty="0">
                          <a:effectLst/>
                        </a:rPr>
                        <a:t> &gt;100m</a:t>
                      </a:r>
                      <a:r>
                        <a:rPr lang="nl-NL" sz="1600" u="none" strike="noStrike" baseline="30000" dirty="0">
                          <a:effectLst/>
                        </a:rPr>
                        <a:t>2</a:t>
                      </a:r>
                      <a:endParaRPr lang="nl-NL"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0,096</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2</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3"/>
                  </a:ext>
                </a:extLst>
              </a:tr>
              <a:tr h="161925">
                <a:tc>
                  <a:txBody>
                    <a:bodyPr/>
                    <a:lstStyle/>
                    <a:p>
                      <a:pPr algn="just" fontAlgn="ctr"/>
                      <a:r>
                        <a:rPr lang="nl-NL" sz="1600" u="none" strike="noStrike">
                          <a:effectLst/>
                        </a:rPr>
                        <a:t>Wind offshore</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ctr"/>
                      <a:r>
                        <a:rPr lang="nl-NL" sz="1600" u="none" strike="noStrike">
                          <a:effectLst/>
                        </a:rPr>
                        <a:t> 0,132</a:t>
                      </a:r>
                      <a:endParaRPr lang="nl-NL" sz="16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en-GB" sz="1600" u="none" strike="noStrike">
                          <a:effectLst/>
                        </a:rPr>
                        <a:t>Phase 4</a:t>
                      </a:r>
                      <a:endParaRPr lang="en-GB" sz="1600" b="0" i="0" u="none" strike="noStrike">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4"/>
                  </a:ext>
                </a:extLst>
              </a:tr>
              <a:tr h="161925">
                <a:tc>
                  <a:txBody>
                    <a:bodyPr/>
                    <a:lstStyle/>
                    <a:p>
                      <a:pPr algn="just" fontAlgn="ctr"/>
                      <a:r>
                        <a:rPr lang="en-GB" sz="1600" u="none" strike="noStrike">
                          <a:effectLst/>
                        </a:rPr>
                        <a:t>Digestion of &gt;95% animal manure (biomethane)</a:t>
                      </a:r>
                      <a:endParaRPr lang="en-GB"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nl-NL" sz="1600" u="none" strike="noStrike">
                          <a:effectLst/>
                        </a:rPr>
                        <a:t>0,161</a:t>
                      </a:r>
                      <a:endParaRPr lang="nl-NL"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GB" sz="1600" u="none" strike="noStrike">
                          <a:effectLst/>
                        </a:rPr>
                        <a:t>&gt;Phase 4</a:t>
                      </a:r>
                      <a:endParaRPr lang="en-GB" sz="1600" b="0" i="0" u="none" strike="noStrike">
                        <a:solidFill>
                          <a:schemeClr val="tx1"/>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15"/>
                  </a:ext>
                </a:extLst>
              </a:tr>
              <a:tr h="161925">
                <a:tc>
                  <a:txBody>
                    <a:bodyPr/>
                    <a:lstStyle/>
                    <a:p>
                      <a:pPr algn="just" fontAlgn="ctr"/>
                      <a:r>
                        <a:rPr lang="en-GB" sz="1600" u="none" strike="noStrike">
                          <a:effectLst/>
                        </a:rPr>
                        <a:t>Digestion of &gt;95% animal manure (chp)</a:t>
                      </a:r>
                      <a:endParaRPr lang="en-GB"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ctr"/>
                      <a:r>
                        <a:rPr lang="nl-NL" sz="1600" u="none" strike="noStrike">
                          <a:effectLst/>
                        </a:rPr>
                        <a:t>0,266</a:t>
                      </a:r>
                      <a:endParaRPr lang="nl-NL" sz="1600" b="0" i="0" u="none" strike="noStrike">
                        <a:solidFill>
                          <a:schemeClr val="tx1"/>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GB" sz="1600" u="none" strike="noStrike" dirty="0">
                          <a:effectLst/>
                        </a:rPr>
                        <a:t>&gt;Phase 4</a:t>
                      </a:r>
                      <a:endParaRPr lang="en-GB" sz="1600" b="0" i="0" u="none" strike="noStrike" dirty="0">
                        <a:solidFill>
                          <a:schemeClr val="tx1"/>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5258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384177"/>
            <a:ext cx="8435280" cy="1612775"/>
          </a:xfrm>
        </p:spPr>
        <p:txBody>
          <a:bodyPr>
            <a:normAutofit/>
          </a:bodyPr>
          <a:lstStyle/>
          <a:p>
            <a:pPr>
              <a:buNone/>
            </a:pPr>
            <a:r>
              <a:rPr lang="nl-NL" sz="2000" b="1" dirty="0">
                <a:solidFill>
                  <a:schemeClr val="tx1">
                    <a:lumMod val="85000"/>
                    <a:lumOff val="15000"/>
                  </a:schemeClr>
                </a:solidFill>
              </a:rPr>
              <a:t>Deel (co-)vergisters (nog) niet geoptimaliseerd op snelle </a:t>
            </a:r>
            <a:r>
              <a:rPr lang="nl-NL" sz="2000" b="1" dirty="0" err="1">
                <a:solidFill>
                  <a:schemeClr val="tx1">
                    <a:lumMod val="85000"/>
                    <a:lumOff val="15000"/>
                  </a:schemeClr>
                </a:solidFill>
              </a:rPr>
              <a:t>invoeding</a:t>
            </a:r>
            <a:r>
              <a:rPr lang="nl-NL" sz="2000" b="1" dirty="0">
                <a:solidFill>
                  <a:schemeClr val="tx1">
                    <a:lumMod val="85000"/>
                    <a:lumOff val="15000"/>
                  </a:schemeClr>
                </a:solidFill>
              </a:rPr>
              <a:t> verse mest</a:t>
            </a:r>
          </a:p>
          <a:p>
            <a:r>
              <a:rPr lang="nl-NL" sz="2000" dirty="0"/>
              <a:t>Fors ‘verlies’ van biogas productie potentieel na mestopslag </a:t>
            </a:r>
          </a:p>
          <a:p>
            <a:pPr lvl="1"/>
            <a:r>
              <a:rPr lang="nl-NL" sz="1600" b="1" dirty="0"/>
              <a:t>25-50% verlies in enkele weken</a:t>
            </a:r>
          </a:p>
          <a:p>
            <a:r>
              <a:rPr lang="nl-NL" sz="2000" dirty="0"/>
              <a:t>Waar is biogas (of beter) organische stof gebleven? Geëmitteerd als CH</a:t>
            </a:r>
            <a:r>
              <a:rPr lang="nl-NL" sz="2000" baseline="-25000" dirty="0"/>
              <a:t>4</a:t>
            </a:r>
            <a:r>
              <a:rPr lang="nl-NL" sz="2000" dirty="0"/>
              <a:t>?</a:t>
            </a:r>
            <a:endParaRPr lang="nl-NL" sz="1600" dirty="0"/>
          </a:p>
        </p:txBody>
      </p:sp>
      <p:sp>
        <p:nvSpPr>
          <p:cNvPr id="4" name="Tijdelijke aanduiding voor dianummer 3"/>
          <p:cNvSpPr>
            <a:spLocks noGrp="1"/>
          </p:cNvSpPr>
          <p:nvPr>
            <p:ph type="sldNum" sz="quarter" idx="10"/>
          </p:nvPr>
        </p:nvSpPr>
        <p:spPr/>
        <p:txBody>
          <a:bodyPr/>
          <a:lstStyle/>
          <a:p>
            <a:fld id="{3DBBFD22-53F5-4D15-ADCF-5159585BD162}" type="slidenum">
              <a:rPr lang="pl-PL" smtClean="0"/>
              <a:pPr/>
              <a:t>9</a:t>
            </a:fld>
            <a:endParaRPr lang="pl-PL"/>
          </a:p>
        </p:txBody>
      </p:sp>
      <p:sp>
        <p:nvSpPr>
          <p:cNvPr id="6" name="Titel 1"/>
          <p:cNvSpPr>
            <a:spLocks noGrp="1"/>
          </p:cNvSpPr>
          <p:nvPr>
            <p:ph type="title"/>
          </p:nvPr>
        </p:nvSpPr>
        <p:spPr>
          <a:xfrm>
            <a:off x="457200" y="341784"/>
            <a:ext cx="8229600" cy="1143000"/>
          </a:xfrm>
        </p:spPr>
        <p:txBody>
          <a:bodyPr>
            <a:normAutofit/>
          </a:bodyPr>
          <a:lstStyle/>
          <a:p>
            <a:r>
              <a:rPr lang="en-GB" sz="2800" b="1" dirty="0">
                <a:solidFill>
                  <a:srgbClr val="008000"/>
                </a:solidFill>
              </a:rPr>
              <a:t>KUNNEN WE WAARDE TOEVOEGEN? </a:t>
            </a:r>
            <a:br>
              <a:rPr lang="en-GB" sz="2800" b="1" dirty="0">
                <a:solidFill>
                  <a:srgbClr val="008000"/>
                </a:solidFill>
              </a:rPr>
            </a:br>
            <a:r>
              <a:rPr lang="en-GB" sz="2800" b="1" dirty="0">
                <a:solidFill>
                  <a:srgbClr val="008000"/>
                </a:solidFill>
              </a:rPr>
              <a:t>ENERGIE OPTIMALISATIE</a:t>
            </a:r>
          </a:p>
        </p:txBody>
      </p:sp>
      <p:graphicFrame>
        <p:nvGraphicFramePr>
          <p:cNvPr id="7" name="Grafiek 6"/>
          <p:cNvGraphicFramePr/>
          <p:nvPr>
            <p:extLst>
              <p:ext uri="{D42A27DB-BD31-4B8C-83A1-F6EECF244321}">
                <p14:modId xmlns:p14="http://schemas.microsoft.com/office/powerpoint/2010/main" val="3312094387"/>
              </p:ext>
            </p:extLst>
          </p:nvPr>
        </p:nvGraphicFramePr>
        <p:xfrm>
          <a:off x="107504" y="2960418"/>
          <a:ext cx="8784976" cy="3861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2757332"/>
      </p:ext>
    </p:extLst>
  </p:cSld>
  <p:clrMapOvr>
    <a:masterClrMapping/>
  </p:clrMapOvr>
</p:sld>
</file>

<file path=ppt/theme/theme1.xml><?xml version="1.0" encoding="utf-8"?>
<a:theme xmlns:a="http://schemas.openxmlformats.org/drawingml/2006/main" name="BIOTEAM">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2860</Words>
  <Application>Microsoft Office PowerPoint</Application>
  <PresentationFormat>Diavoorstelling (4:3)</PresentationFormat>
  <Paragraphs>516</Paragraphs>
  <Slides>22</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Times New Roman</vt:lpstr>
      <vt:lpstr>Verdana</vt:lpstr>
      <vt:lpstr>Wingdings</vt:lpstr>
      <vt:lpstr>BIOTEAM</vt:lpstr>
      <vt:lpstr>Optimizing Pathways and Market Systems for Enhanced Competitiveness of Sustainable Bioenergy and Technologies in Europe  Netherlands</vt:lpstr>
      <vt:lpstr>DIERLIJKE MEST IN NL: EEN ‘PERFECTE’ STORM</vt:lpstr>
      <vt:lpstr>VOOR MILIEUPROBLEMEN HEBBEN WE DOELEN</vt:lpstr>
      <vt:lpstr>UITGELICHT: NIET-CO2 IN NL LANDBOUW</vt:lpstr>
      <vt:lpstr>URGENTIE MILIEUDOELEN</vt:lpstr>
      <vt:lpstr>REACTIE BELEID OP BELANGRIJKSTE DOELEN</vt:lpstr>
      <vt:lpstr>MARKT RESULTATEN</vt:lpstr>
      <vt:lpstr>MEST VERGISTING:  GEEN KOSTEN-EFFECTIEVE ENERGIE OPTIE!</vt:lpstr>
      <vt:lpstr>KUNNEN WE WAARDE TOEVOEGEN?  ENERGIE OPTIMALISATIE</vt:lpstr>
      <vt:lpstr>TOEGEVOEGDE WAARDE? CH4 BONUS?</vt:lpstr>
      <vt:lpstr>ONZEKERHEDEN OVER (VERMEDEN) CH4 EMISSIES  MEST OPSLAG</vt:lpstr>
      <vt:lpstr>BELANG VAN GOEDE BROEIKASGAS BOEKHOUDING VOORBEELD</vt:lpstr>
      <vt:lpstr>KOSTENEFFECTIVITEIT MESTVERGISTING EUR/tCO2 in plaats van EUR/kWh</vt:lpstr>
      <vt:lpstr>PowerPoint-presentatie</vt:lpstr>
      <vt:lpstr>WAT IS DE TOEGEVOEGDE WAARDE VAN  DUURZAAM MESTBEHEER?</vt:lpstr>
      <vt:lpstr>EU BELEIDSRAAMWERK DUURZAAM MESTBEHEER Is het ‘Circular Economy Proof’?</vt:lpstr>
      <vt:lpstr>PowerPoint-presentatie</vt:lpstr>
      <vt:lpstr>@slide 6: CURRENT POLICY RESPONSE TO ‘KEY’ TARGETS</vt:lpstr>
      <vt:lpstr>@slide 12/13: COST EFFECTIVENESS</vt:lpstr>
      <vt:lpstr>Biogas ambitions in NL?</vt:lpstr>
      <vt:lpstr>Funding for manure digestion</vt:lpstr>
      <vt:lpstr>Methane Conversion Factor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eise spijker Jin</dc:creator>
  <cp:lastModifiedBy>Erwin Hofman</cp:lastModifiedBy>
  <cp:revision>906</cp:revision>
  <cp:lastPrinted>2015-12-08T20:37:42Z</cp:lastPrinted>
  <dcterms:created xsi:type="dcterms:W3CDTF">2013-06-18T09:16:51Z</dcterms:created>
  <dcterms:modified xsi:type="dcterms:W3CDTF">2016-03-15T08:12:00Z</dcterms:modified>
</cp:coreProperties>
</file>